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4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92" r:id="rId1"/>
    <p:sldMasterId id="2147483759" r:id="rId2"/>
    <p:sldMasterId id="2147483769" r:id="rId3"/>
    <p:sldMasterId id="2147483779" r:id="rId4"/>
    <p:sldMasterId id="2147483789" r:id="rId5"/>
    <p:sldMasterId id="2147483799" r:id="rId6"/>
    <p:sldMasterId id="2147483827" r:id="rId7"/>
  </p:sldMasterIdLst>
  <p:notesMasterIdLst>
    <p:notesMasterId r:id="rId78"/>
  </p:notesMasterIdLst>
  <p:sldIdLst>
    <p:sldId id="256" r:id="rId8"/>
    <p:sldId id="357" r:id="rId9"/>
    <p:sldId id="358" r:id="rId10"/>
    <p:sldId id="664" r:id="rId11"/>
    <p:sldId id="404" r:id="rId12"/>
    <p:sldId id="360" r:id="rId13"/>
    <p:sldId id="361" r:id="rId14"/>
    <p:sldId id="362" r:id="rId15"/>
    <p:sldId id="363" r:id="rId16"/>
    <p:sldId id="364" r:id="rId17"/>
    <p:sldId id="365" r:id="rId18"/>
    <p:sldId id="366" r:id="rId19"/>
    <p:sldId id="666" r:id="rId20"/>
    <p:sldId id="667" r:id="rId21"/>
    <p:sldId id="261" r:id="rId22"/>
    <p:sldId id="367" r:id="rId23"/>
    <p:sldId id="668" r:id="rId24"/>
    <p:sldId id="262" r:id="rId25"/>
    <p:sldId id="674" r:id="rId26"/>
    <p:sldId id="669" r:id="rId27"/>
    <p:sldId id="263" r:id="rId28"/>
    <p:sldId id="670" r:id="rId29"/>
    <p:sldId id="671" r:id="rId30"/>
    <p:sldId id="672" r:id="rId31"/>
    <p:sldId id="673" r:id="rId32"/>
    <p:sldId id="375" r:id="rId33"/>
    <p:sldId id="655" r:id="rId34"/>
    <p:sldId id="260" r:id="rId35"/>
    <p:sldId id="266" r:id="rId36"/>
    <p:sldId id="308" r:id="rId37"/>
    <p:sldId id="267" r:id="rId38"/>
    <p:sldId id="676" r:id="rId39"/>
    <p:sldId id="677" r:id="rId40"/>
    <p:sldId id="269" r:id="rId41"/>
    <p:sldId id="359" r:id="rId42"/>
    <p:sldId id="686" r:id="rId43"/>
    <p:sldId id="687" r:id="rId44"/>
    <p:sldId id="352" r:id="rId45"/>
    <p:sldId id="329" r:id="rId46"/>
    <p:sldId id="280" r:id="rId47"/>
    <p:sldId id="281" r:id="rId48"/>
    <p:sldId id="688" r:id="rId49"/>
    <p:sldId id="282" r:id="rId50"/>
    <p:sldId id="334" r:id="rId51"/>
    <p:sldId id="689" r:id="rId52"/>
    <p:sldId id="690" r:id="rId53"/>
    <p:sldId id="691" r:id="rId54"/>
    <p:sldId id="692" r:id="rId55"/>
    <p:sldId id="693" r:id="rId56"/>
    <p:sldId id="694" r:id="rId57"/>
    <p:sldId id="695" r:id="rId58"/>
    <p:sldId id="337" r:id="rId59"/>
    <p:sldId id="697" r:id="rId60"/>
    <p:sldId id="698" r:id="rId61"/>
    <p:sldId id="283" r:id="rId62"/>
    <p:sldId id="696" r:id="rId63"/>
    <p:sldId id="316" r:id="rId64"/>
    <p:sldId id="315" r:id="rId65"/>
    <p:sldId id="702" r:id="rId66"/>
    <p:sldId id="259" r:id="rId67"/>
    <p:sldId id="707" r:id="rId68"/>
    <p:sldId id="684" r:id="rId69"/>
    <p:sldId id="314" r:id="rId70"/>
    <p:sldId id="699" r:id="rId71"/>
    <p:sldId id="264" r:id="rId72"/>
    <p:sldId id="701" r:id="rId73"/>
    <p:sldId id="304" r:id="rId74"/>
    <p:sldId id="704" r:id="rId75"/>
    <p:sldId id="705" r:id="rId76"/>
    <p:sldId id="706" r:id="rId77"/>
  </p:sldIdLst>
  <p:sldSz cx="12192000" cy="6858000"/>
  <p:notesSz cx="6858000" cy="9144000"/>
  <p:embeddedFontLst>
    <p:embeddedFont>
      <p:font typeface="Amasis MT Pro Black" panose="02040A04050005020304" pitchFamily="18" charset="0"/>
      <p:bold r:id="rId79"/>
      <p:boldItalic r:id="rId80"/>
    </p:embeddedFont>
    <p:embeddedFont>
      <p:font typeface="Cambria" panose="02040503050406030204" pitchFamily="18" charset="0"/>
      <p:regular r:id="rId81"/>
      <p:bold r:id="rId82"/>
      <p:italic r:id="rId83"/>
      <p:boldItalic r:id="rId84"/>
    </p:embeddedFont>
    <p:embeddedFont>
      <p:font typeface="Helvetica" panose="020B0604020202020204" pitchFamily="34" charset="0"/>
      <p:regular r:id="rId85"/>
      <p:bold r:id="rId86"/>
      <p:italic r:id="rId87"/>
      <p:boldItalic r:id="rId88"/>
    </p:embeddedFont>
    <p:embeddedFont>
      <p:font typeface="Ink Free" panose="03080402000500000000" pitchFamily="66" charset="0"/>
      <p:regular r:id="rId8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39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037C"/>
    <a:srgbClr val="CF55A1"/>
    <a:srgbClr val="EACC1B"/>
    <a:srgbClr val="929292"/>
    <a:srgbClr val="FCAF17"/>
    <a:srgbClr val="CE9D00"/>
    <a:srgbClr val="00C2E2"/>
    <a:srgbClr val="7C98AE"/>
    <a:srgbClr val="FF8C3F"/>
    <a:srgbClr val="3989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17CF5DC-6294-458A-99DF-C05BB80BC82C}" v="307" dt="2025-09-02T20:46:16.83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578"/>
    <p:restoredTop sz="50000" autoAdjust="0"/>
  </p:normalViewPr>
  <p:slideViewPr>
    <p:cSldViewPr>
      <p:cViewPr varScale="1">
        <p:scale>
          <a:sx n="109" d="100"/>
          <a:sy n="109" d="100"/>
        </p:scale>
        <p:origin x="108" y="162"/>
      </p:cViewPr>
      <p:guideLst>
        <p:guide orient="horz" pos="2160"/>
        <p:guide pos="3840"/>
        <p:guide pos="39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6" d="100"/>
          <a:sy n="86" d="100"/>
        </p:scale>
        <p:origin x="-2664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9.xml"/><Relationship Id="rId21" Type="http://schemas.openxmlformats.org/officeDocument/2006/relationships/slide" Target="slides/slide14.xml"/><Relationship Id="rId42" Type="http://schemas.openxmlformats.org/officeDocument/2006/relationships/slide" Target="slides/slide35.xml"/><Relationship Id="rId47" Type="http://schemas.openxmlformats.org/officeDocument/2006/relationships/slide" Target="slides/slide40.xml"/><Relationship Id="rId63" Type="http://schemas.openxmlformats.org/officeDocument/2006/relationships/slide" Target="slides/slide56.xml"/><Relationship Id="rId68" Type="http://schemas.openxmlformats.org/officeDocument/2006/relationships/slide" Target="slides/slide61.xml"/><Relationship Id="rId84" Type="http://schemas.openxmlformats.org/officeDocument/2006/relationships/font" Target="fonts/font6.fntdata"/><Relationship Id="rId89" Type="http://schemas.openxmlformats.org/officeDocument/2006/relationships/font" Target="fonts/font11.fntdata"/><Relationship Id="rId16" Type="http://schemas.openxmlformats.org/officeDocument/2006/relationships/slide" Target="slides/slide9.xml"/><Relationship Id="rId11" Type="http://schemas.openxmlformats.org/officeDocument/2006/relationships/slide" Target="slides/slide4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53" Type="http://schemas.openxmlformats.org/officeDocument/2006/relationships/slide" Target="slides/slide46.xml"/><Relationship Id="rId58" Type="http://schemas.openxmlformats.org/officeDocument/2006/relationships/slide" Target="slides/slide51.xml"/><Relationship Id="rId74" Type="http://schemas.openxmlformats.org/officeDocument/2006/relationships/slide" Target="slides/slide67.xml"/><Relationship Id="rId79" Type="http://schemas.openxmlformats.org/officeDocument/2006/relationships/font" Target="fonts/font1.fntdata"/><Relationship Id="rId5" Type="http://schemas.openxmlformats.org/officeDocument/2006/relationships/slideMaster" Target="slideMasters/slideMaster5.xml"/><Relationship Id="rId90" Type="http://schemas.openxmlformats.org/officeDocument/2006/relationships/presProps" Target="presProps.xml"/><Relationship Id="rId95" Type="http://schemas.microsoft.com/office/2015/10/relationships/revisionInfo" Target="revisionInfo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43" Type="http://schemas.openxmlformats.org/officeDocument/2006/relationships/slide" Target="slides/slide36.xml"/><Relationship Id="rId48" Type="http://schemas.openxmlformats.org/officeDocument/2006/relationships/slide" Target="slides/slide41.xml"/><Relationship Id="rId64" Type="http://schemas.openxmlformats.org/officeDocument/2006/relationships/slide" Target="slides/slide57.xml"/><Relationship Id="rId69" Type="http://schemas.openxmlformats.org/officeDocument/2006/relationships/slide" Target="slides/slide62.xml"/><Relationship Id="rId8" Type="http://schemas.openxmlformats.org/officeDocument/2006/relationships/slide" Target="slides/slide1.xml"/><Relationship Id="rId51" Type="http://schemas.openxmlformats.org/officeDocument/2006/relationships/slide" Target="slides/slide44.xml"/><Relationship Id="rId72" Type="http://schemas.openxmlformats.org/officeDocument/2006/relationships/slide" Target="slides/slide65.xml"/><Relationship Id="rId80" Type="http://schemas.openxmlformats.org/officeDocument/2006/relationships/font" Target="fonts/font2.fntdata"/><Relationship Id="rId85" Type="http://schemas.openxmlformats.org/officeDocument/2006/relationships/font" Target="fonts/font7.fntdata"/><Relationship Id="rId93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slide" Target="slides/slide39.xml"/><Relationship Id="rId59" Type="http://schemas.openxmlformats.org/officeDocument/2006/relationships/slide" Target="slides/slide52.xml"/><Relationship Id="rId67" Type="http://schemas.openxmlformats.org/officeDocument/2006/relationships/slide" Target="slides/slide60.xml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54" Type="http://schemas.openxmlformats.org/officeDocument/2006/relationships/slide" Target="slides/slide47.xml"/><Relationship Id="rId62" Type="http://schemas.openxmlformats.org/officeDocument/2006/relationships/slide" Target="slides/slide55.xml"/><Relationship Id="rId70" Type="http://schemas.openxmlformats.org/officeDocument/2006/relationships/slide" Target="slides/slide63.xml"/><Relationship Id="rId75" Type="http://schemas.openxmlformats.org/officeDocument/2006/relationships/slide" Target="slides/slide68.xml"/><Relationship Id="rId83" Type="http://schemas.openxmlformats.org/officeDocument/2006/relationships/font" Target="fonts/font5.fntdata"/><Relationship Id="rId88" Type="http://schemas.openxmlformats.org/officeDocument/2006/relationships/font" Target="fonts/font10.fntdata"/><Relationship Id="rId9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slide" Target="slides/slide42.xml"/><Relationship Id="rId57" Type="http://schemas.openxmlformats.org/officeDocument/2006/relationships/slide" Target="slides/slide50.xml"/><Relationship Id="rId10" Type="http://schemas.openxmlformats.org/officeDocument/2006/relationships/slide" Target="slides/slide3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openxmlformats.org/officeDocument/2006/relationships/slide" Target="slides/slide45.xml"/><Relationship Id="rId60" Type="http://schemas.openxmlformats.org/officeDocument/2006/relationships/slide" Target="slides/slide53.xml"/><Relationship Id="rId65" Type="http://schemas.openxmlformats.org/officeDocument/2006/relationships/slide" Target="slides/slide58.xml"/><Relationship Id="rId73" Type="http://schemas.openxmlformats.org/officeDocument/2006/relationships/slide" Target="slides/slide66.xml"/><Relationship Id="rId78" Type="http://schemas.openxmlformats.org/officeDocument/2006/relationships/notesMaster" Target="notesMasters/notesMaster1.xml"/><Relationship Id="rId81" Type="http://schemas.openxmlformats.org/officeDocument/2006/relationships/font" Target="fonts/font3.fntdata"/><Relationship Id="rId86" Type="http://schemas.openxmlformats.org/officeDocument/2006/relationships/font" Target="fonts/font8.fntdata"/><Relationship Id="rId94" Type="http://schemas.microsoft.com/office/2016/11/relationships/changesInfo" Target="changesInfos/changesInfo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39" Type="http://schemas.openxmlformats.org/officeDocument/2006/relationships/slide" Target="slides/slide32.xml"/><Relationship Id="rId34" Type="http://schemas.openxmlformats.org/officeDocument/2006/relationships/slide" Target="slides/slide27.xml"/><Relationship Id="rId50" Type="http://schemas.openxmlformats.org/officeDocument/2006/relationships/slide" Target="slides/slide43.xml"/><Relationship Id="rId55" Type="http://schemas.openxmlformats.org/officeDocument/2006/relationships/slide" Target="slides/slide48.xml"/><Relationship Id="rId76" Type="http://schemas.openxmlformats.org/officeDocument/2006/relationships/slide" Target="slides/slide69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64.xml"/><Relationship Id="rId92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2.xml"/><Relationship Id="rId24" Type="http://schemas.openxmlformats.org/officeDocument/2006/relationships/slide" Target="slides/slide17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66" Type="http://schemas.openxmlformats.org/officeDocument/2006/relationships/slide" Target="slides/slide59.xml"/><Relationship Id="rId87" Type="http://schemas.openxmlformats.org/officeDocument/2006/relationships/font" Target="fonts/font9.fntdata"/><Relationship Id="rId61" Type="http://schemas.openxmlformats.org/officeDocument/2006/relationships/slide" Target="slides/slide54.xml"/><Relationship Id="rId82" Type="http://schemas.openxmlformats.org/officeDocument/2006/relationships/font" Target="fonts/font4.fntdata"/><Relationship Id="rId19" Type="http://schemas.openxmlformats.org/officeDocument/2006/relationships/slide" Target="slides/slide12.xml"/><Relationship Id="rId14" Type="http://schemas.openxmlformats.org/officeDocument/2006/relationships/slide" Target="slides/slide7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56" Type="http://schemas.openxmlformats.org/officeDocument/2006/relationships/slide" Target="slides/slide49.xml"/><Relationship Id="rId77" Type="http://schemas.openxmlformats.org/officeDocument/2006/relationships/slide" Target="slides/slide7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lisa Zuliani" userId="5d8035ea-da0f-4081-bdcf-3fa4d66daaa7" providerId="ADAL" clId="{417CF5DC-6294-458A-99DF-C05BB80BC82C}"/>
    <pc:docChg chg="undo custSel delSld modSld">
      <pc:chgData name="Elisa Zuliani" userId="5d8035ea-da0f-4081-bdcf-3fa4d66daaa7" providerId="ADAL" clId="{417CF5DC-6294-458A-99DF-C05BB80BC82C}" dt="2025-09-02T20:47:15.838" v="718" actId="478"/>
      <pc:docMkLst>
        <pc:docMk/>
      </pc:docMkLst>
      <pc:sldChg chg="addSp delSp modSp mod">
        <pc:chgData name="Elisa Zuliani" userId="5d8035ea-da0f-4081-bdcf-3fa4d66daaa7" providerId="ADAL" clId="{417CF5DC-6294-458A-99DF-C05BB80BC82C}" dt="2025-09-02T20:27:31.511" v="10" actId="14100"/>
        <pc:sldMkLst>
          <pc:docMk/>
          <pc:sldMk cId="0" sldId="282"/>
        </pc:sldMkLst>
        <pc:grpChg chg="del">
          <ac:chgData name="Elisa Zuliani" userId="5d8035ea-da0f-4081-bdcf-3fa4d66daaa7" providerId="ADAL" clId="{417CF5DC-6294-458A-99DF-C05BB80BC82C}" dt="2025-09-02T20:26:46.787" v="0" actId="478"/>
          <ac:grpSpMkLst>
            <pc:docMk/>
            <pc:sldMk cId="0" sldId="282"/>
            <ac:grpSpMk id="15" creationId="{00000000-0000-0000-0000-000000000000}"/>
          </ac:grpSpMkLst>
        </pc:grpChg>
        <pc:picChg chg="del topLvl">
          <ac:chgData name="Elisa Zuliani" userId="5d8035ea-da0f-4081-bdcf-3fa4d66daaa7" providerId="ADAL" clId="{417CF5DC-6294-458A-99DF-C05BB80BC82C}" dt="2025-09-02T20:26:46.787" v="0" actId="478"/>
          <ac:picMkLst>
            <pc:docMk/>
            <pc:sldMk cId="0" sldId="282"/>
            <ac:picMk id="16" creationId="{00000000-0000-0000-0000-000000000000}"/>
          </ac:picMkLst>
        </pc:picChg>
        <pc:picChg chg="del topLvl">
          <ac:chgData name="Elisa Zuliani" userId="5d8035ea-da0f-4081-bdcf-3fa4d66daaa7" providerId="ADAL" clId="{417CF5DC-6294-458A-99DF-C05BB80BC82C}" dt="2025-09-02T20:26:49.592" v="1" actId="478"/>
          <ac:picMkLst>
            <pc:docMk/>
            <pc:sldMk cId="0" sldId="282"/>
            <ac:picMk id="17" creationId="{00000000-0000-0000-0000-000000000000}"/>
          </ac:picMkLst>
        </pc:picChg>
        <pc:picChg chg="add del mod">
          <ac:chgData name="Elisa Zuliani" userId="5d8035ea-da0f-4081-bdcf-3fa4d66daaa7" providerId="ADAL" clId="{417CF5DC-6294-458A-99DF-C05BB80BC82C}" dt="2025-09-02T20:27:07.157" v="5" actId="478"/>
          <ac:picMkLst>
            <pc:docMk/>
            <pc:sldMk cId="0" sldId="282"/>
            <ac:picMk id="24" creationId="{A95D275E-1711-B42E-BF62-0FCABA21A3D8}"/>
          </ac:picMkLst>
        </pc:picChg>
        <pc:picChg chg="add mod">
          <ac:chgData name="Elisa Zuliani" userId="5d8035ea-da0f-4081-bdcf-3fa4d66daaa7" providerId="ADAL" clId="{417CF5DC-6294-458A-99DF-C05BB80BC82C}" dt="2025-09-02T20:27:31.511" v="10" actId="14100"/>
          <ac:picMkLst>
            <pc:docMk/>
            <pc:sldMk cId="0" sldId="282"/>
            <ac:picMk id="27" creationId="{0120F17C-A667-BA4E-C123-C079E1A50EA2}"/>
          </ac:picMkLst>
        </pc:picChg>
      </pc:sldChg>
      <pc:sldChg chg="addSp modSp mod">
        <pc:chgData name="Elisa Zuliani" userId="5d8035ea-da0f-4081-bdcf-3fa4d66daaa7" providerId="ADAL" clId="{417CF5DC-6294-458A-99DF-C05BB80BC82C}" dt="2025-09-02T20:40:31.603" v="535" actId="255"/>
        <pc:sldMkLst>
          <pc:docMk/>
          <pc:sldMk cId="3291649017" sldId="689"/>
        </pc:sldMkLst>
        <pc:spChg chg="mod">
          <ac:chgData name="Elisa Zuliani" userId="5d8035ea-da0f-4081-bdcf-3fa4d66daaa7" providerId="ADAL" clId="{417CF5DC-6294-458A-99DF-C05BB80BC82C}" dt="2025-09-02T20:38:57.873" v="517" actId="20577"/>
          <ac:spMkLst>
            <pc:docMk/>
            <pc:sldMk cId="3291649017" sldId="689"/>
            <ac:spMk id="9" creationId="{0747D774-5631-3D75-0FC2-346EBB33B7B4}"/>
          </ac:spMkLst>
        </pc:spChg>
        <pc:spChg chg="add mod">
          <ac:chgData name="Elisa Zuliani" userId="5d8035ea-da0f-4081-bdcf-3fa4d66daaa7" providerId="ADAL" clId="{417CF5DC-6294-458A-99DF-C05BB80BC82C}" dt="2025-09-02T20:40:31.603" v="535" actId="255"/>
          <ac:spMkLst>
            <pc:docMk/>
            <pc:sldMk cId="3291649017" sldId="689"/>
            <ac:spMk id="13" creationId="{F04A2898-B318-076D-302B-ED645C535963}"/>
          </ac:spMkLst>
        </pc:spChg>
        <pc:spChg chg="add mod">
          <ac:chgData name="Elisa Zuliani" userId="5d8035ea-da0f-4081-bdcf-3fa4d66daaa7" providerId="ADAL" clId="{417CF5DC-6294-458A-99DF-C05BB80BC82C}" dt="2025-09-02T20:36:48.834" v="378" actId="1076"/>
          <ac:spMkLst>
            <pc:docMk/>
            <pc:sldMk cId="3291649017" sldId="689"/>
            <ac:spMk id="14" creationId="{AD69505F-C11F-AF19-3612-ACBC15D0309E}"/>
          </ac:spMkLst>
        </pc:spChg>
        <pc:spChg chg="add mod">
          <ac:chgData name="Elisa Zuliani" userId="5d8035ea-da0f-4081-bdcf-3fa4d66daaa7" providerId="ADAL" clId="{417CF5DC-6294-458A-99DF-C05BB80BC82C}" dt="2025-09-02T20:37:55.007" v="430" actId="20577"/>
          <ac:spMkLst>
            <pc:docMk/>
            <pc:sldMk cId="3291649017" sldId="689"/>
            <ac:spMk id="16" creationId="{37F2C1C2-E760-D923-479A-38B6AB22FCF3}"/>
          </ac:spMkLst>
        </pc:spChg>
        <pc:graphicFrameChg chg="mod modGraphic">
          <ac:chgData name="Elisa Zuliani" userId="5d8035ea-da0f-4081-bdcf-3fa4d66daaa7" providerId="ADAL" clId="{417CF5DC-6294-458A-99DF-C05BB80BC82C}" dt="2025-09-02T20:32:09.826" v="211" actId="20577"/>
          <ac:graphicFrameMkLst>
            <pc:docMk/>
            <pc:sldMk cId="3291649017" sldId="689"/>
            <ac:graphicFrameMk id="3" creationId="{225C5372-1D1F-A9CC-587F-332326353215}"/>
          </ac:graphicFrameMkLst>
        </pc:graphicFrameChg>
        <pc:graphicFrameChg chg="mod modGraphic">
          <ac:chgData name="Elisa Zuliani" userId="5d8035ea-da0f-4081-bdcf-3fa4d66daaa7" providerId="ADAL" clId="{417CF5DC-6294-458A-99DF-C05BB80BC82C}" dt="2025-09-02T20:37:12.087" v="381" actId="1076"/>
          <ac:graphicFrameMkLst>
            <pc:docMk/>
            <pc:sldMk cId="3291649017" sldId="689"/>
            <ac:graphicFrameMk id="4" creationId="{08839A43-003B-7210-2166-6C7147A1F500}"/>
          </ac:graphicFrameMkLst>
        </pc:graphicFrameChg>
        <pc:graphicFrameChg chg="mod modGraphic">
          <ac:chgData name="Elisa Zuliani" userId="5d8035ea-da0f-4081-bdcf-3fa4d66daaa7" providerId="ADAL" clId="{417CF5DC-6294-458A-99DF-C05BB80BC82C}" dt="2025-09-02T20:39:42.775" v="525" actId="14100"/>
          <ac:graphicFrameMkLst>
            <pc:docMk/>
            <pc:sldMk cId="3291649017" sldId="689"/>
            <ac:graphicFrameMk id="5" creationId="{48E11DCA-2E40-860A-AAEB-10D4A5D6252A}"/>
          </ac:graphicFrameMkLst>
        </pc:graphicFrameChg>
        <pc:graphicFrameChg chg="mod modGraphic">
          <ac:chgData name="Elisa Zuliani" userId="5d8035ea-da0f-4081-bdcf-3fa4d66daaa7" providerId="ADAL" clId="{417CF5DC-6294-458A-99DF-C05BB80BC82C}" dt="2025-09-02T20:36:05.051" v="370" actId="1076"/>
          <ac:graphicFrameMkLst>
            <pc:docMk/>
            <pc:sldMk cId="3291649017" sldId="689"/>
            <ac:graphicFrameMk id="7" creationId="{0EF6381D-0E0A-F27A-EFF8-8BE44377A83C}"/>
          </ac:graphicFrameMkLst>
        </pc:graphicFrameChg>
        <pc:cxnChg chg="add mod">
          <ac:chgData name="Elisa Zuliani" userId="5d8035ea-da0f-4081-bdcf-3fa4d66daaa7" providerId="ADAL" clId="{417CF5DC-6294-458A-99DF-C05BB80BC82C}" dt="2025-09-02T20:37:15.060" v="382" actId="1076"/>
          <ac:cxnSpMkLst>
            <pc:docMk/>
            <pc:sldMk cId="3291649017" sldId="689"/>
            <ac:cxnSpMk id="6" creationId="{5357E8D3-E490-70F8-22BB-6090C29F6588}"/>
          </ac:cxnSpMkLst>
        </pc:cxnChg>
        <pc:cxnChg chg="add mod">
          <ac:chgData name="Elisa Zuliani" userId="5d8035ea-da0f-4081-bdcf-3fa4d66daaa7" providerId="ADAL" clId="{417CF5DC-6294-458A-99DF-C05BB80BC82C}" dt="2025-09-02T20:39:50.885" v="527" actId="14100"/>
          <ac:cxnSpMkLst>
            <pc:docMk/>
            <pc:sldMk cId="3291649017" sldId="689"/>
            <ac:cxnSpMk id="10" creationId="{81292613-7F28-79DA-52CA-35A1CD8A15D0}"/>
          </ac:cxnSpMkLst>
        </pc:cxnChg>
        <pc:cxnChg chg="add mod">
          <ac:chgData name="Elisa Zuliani" userId="5d8035ea-da0f-4081-bdcf-3fa4d66daaa7" providerId="ADAL" clId="{417CF5DC-6294-458A-99DF-C05BB80BC82C}" dt="2025-09-02T20:40:09.058" v="532" actId="14100"/>
          <ac:cxnSpMkLst>
            <pc:docMk/>
            <pc:sldMk cId="3291649017" sldId="689"/>
            <ac:cxnSpMk id="12" creationId="{F47EC267-D086-E35E-AC23-9E940F9E80FC}"/>
          </ac:cxnSpMkLst>
        </pc:cxnChg>
      </pc:sldChg>
      <pc:sldChg chg="delSp mod delAnim">
        <pc:chgData name="Elisa Zuliani" userId="5d8035ea-da0f-4081-bdcf-3fa4d66daaa7" providerId="ADAL" clId="{417CF5DC-6294-458A-99DF-C05BB80BC82C}" dt="2025-09-02T20:41:46.762" v="536" actId="478"/>
        <pc:sldMkLst>
          <pc:docMk/>
          <pc:sldMk cId="3620687912" sldId="690"/>
        </pc:sldMkLst>
        <pc:spChg chg="del">
          <ac:chgData name="Elisa Zuliani" userId="5d8035ea-da0f-4081-bdcf-3fa4d66daaa7" providerId="ADAL" clId="{417CF5DC-6294-458A-99DF-C05BB80BC82C}" dt="2025-09-02T20:41:46.762" v="536" actId="478"/>
          <ac:spMkLst>
            <pc:docMk/>
            <pc:sldMk cId="3620687912" sldId="690"/>
            <ac:spMk id="9" creationId="{8954D019-1B15-7BCF-D913-39AC5A1B0D88}"/>
          </ac:spMkLst>
        </pc:spChg>
      </pc:sldChg>
      <pc:sldChg chg="addSp delSp modSp mod modAnim">
        <pc:chgData name="Elisa Zuliani" userId="5d8035ea-da0f-4081-bdcf-3fa4d66daaa7" providerId="ADAL" clId="{417CF5DC-6294-458A-99DF-C05BB80BC82C}" dt="2025-09-02T20:47:04.292" v="717" actId="1076"/>
        <pc:sldMkLst>
          <pc:docMk/>
          <pc:sldMk cId="2962860888" sldId="699"/>
        </pc:sldMkLst>
        <pc:spChg chg="mod">
          <ac:chgData name="Elisa Zuliani" userId="5d8035ea-da0f-4081-bdcf-3fa4d66daaa7" providerId="ADAL" clId="{417CF5DC-6294-458A-99DF-C05BB80BC82C}" dt="2025-09-02T20:42:25.134" v="594" actId="20577"/>
          <ac:spMkLst>
            <pc:docMk/>
            <pc:sldMk cId="2962860888" sldId="699"/>
            <ac:spMk id="2" creationId="{4816E394-A920-D43E-47FA-6902E790EA46}"/>
          </ac:spMkLst>
        </pc:spChg>
        <pc:spChg chg="add mod">
          <ac:chgData name="Elisa Zuliani" userId="5d8035ea-da0f-4081-bdcf-3fa4d66daaa7" providerId="ADAL" clId="{417CF5DC-6294-458A-99DF-C05BB80BC82C}" dt="2025-09-02T20:43:13.818" v="639" actId="255"/>
          <ac:spMkLst>
            <pc:docMk/>
            <pc:sldMk cId="2962860888" sldId="699"/>
            <ac:spMk id="3" creationId="{4F28D2DF-49D9-98B8-4A82-E15B36D205BE}"/>
          </ac:spMkLst>
        </pc:spChg>
        <pc:spChg chg="add mod">
          <ac:chgData name="Elisa Zuliani" userId="5d8035ea-da0f-4081-bdcf-3fa4d66daaa7" providerId="ADAL" clId="{417CF5DC-6294-458A-99DF-C05BB80BC82C}" dt="2025-09-02T20:47:04.292" v="717" actId="1076"/>
          <ac:spMkLst>
            <pc:docMk/>
            <pc:sldMk cId="2962860888" sldId="699"/>
            <ac:spMk id="4" creationId="{F518FFA5-6C86-1DB5-A2E7-B6676159F54A}"/>
          </ac:spMkLst>
        </pc:spChg>
        <pc:spChg chg="mod">
          <ac:chgData name="Elisa Zuliani" userId="5d8035ea-da0f-4081-bdcf-3fa4d66daaa7" providerId="ADAL" clId="{417CF5DC-6294-458A-99DF-C05BB80BC82C}" dt="2025-09-02T20:46:40.614" v="711" actId="1076"/>
          <ac:spMkLst>
            <pc:docMk/>
            <pc:sldMk cId="2962860888" sldId="699"/>
            <ac:spMk id="6" creationId="{54C6D312-6EC5-3BA8-F6BD-D1C913FD3C42}"/>
          </ac:spMkLst>
        </pc:spChg>
        <pc:spChg chg="mod">
          <ac:chgData name="Elisa Zuliani" userId="5d8035ea-da0f-4081-bdcf-3fa4d66daaa7" providerId="ADAL" clId="{417CF5DC-6294-458A-99DF-C05BB80BC82C}" dt="2025-09-02T20:46:43.911" v="712" actId="1076"/>
          <ac:spMkLst>
            <pc:docMk/>
            <pc:sldMk cId="2962860888" sldId="699"/>
            <ac:spMk id="7" creationId="{229359A4-3595-209A-66AF-46D152EF726C}"/>
          </ac:spMkLst>
        </pc:spChg>
        <pc:spChg chg="add del mod">
          <ac:chgData name="Elisa Zuliani" userId="5d8035ea-da0f-4081-bdcf-3fa4d66daaa7" providerId="ADAL" clId="{417CF5DC-6294-458A-99DF-C05BB80BC82C}" dt="2025-09-02T20:44:34.661" v="651" actId="478"/>
          <ac:spMkLst>
            <pc:docMk/>
            <pc:sldMk cId="2962860888" sldId="699"/>
            <ac:spMk id="8" creationId="{1FE2F30F-9793-054A-F0F2-1A5CA2F85BA7}"/>
          </ac:spMkLst>
        </pc:spChg>
        <pc:spChg chg="add mod">
          <ac:chgData name="Elisa Zuliani" userId="5d8035ea-da0f-4081-bdcf-3fa4d66daaa7" providerId="ADAL" clId="{417CF5DC-6294-458A-99DF-C05BB80BC82C}" dt="2025-09-02T20:46:16.838" v="709" actId="20577"/>
          <ac:spMkLst>
            <pc:docMk/>
            <pc:sldMk cId="2962860888" sldId="699"/>
            <ac:spMk id="9" creationId="{2DC4E252-5CDA-2755-B5B3-AF820DA8385B}"/>
          </ac:spMkLst>
        </pc:spChg>
        <pc:spChg chg="mod">
          <ac:chgData name="Elisa Zuliani" userId="5d8035ea-da0f-4081-bdcf-3fa4d66daaa7" providerId="ADAL" clId="{417CF5DC-6294-458A-99DF-C05BB80BC82C}" dt="2025-09-02T20:46:46.950" v="713" actId="1076"/>
          <ac:spMkLst>
            <pc:docMk/>
            <pc:sldMk cId="2962860888" sldId="699"/>
            <ac:spMk id="11" creationId="{3C7DC246-7D7D-F908-8EF9-902A1CE67853}"/>
          </ac:spMkLst>
        </pc:spChg>
        <pc:spChg chg="del">
          <ac:chgData name="Elisa Zuliani" userId="5d8035ea-da0f-4081-bdcf-3fa4d66daaa7" providerId="ADAL" clId="{417CF5DC-6294-458A-99DF-C05BB80BC82C}" dt="2025-09-02T20:44:31.035" v="650" actId="478"/>
          <ac:spMkLst>
            <pc:docMk/>
            <pc:sldMk cId="2962860888" sldId="699"/>
            <ac:spMk id="13" creationId="{FE637508-5D67-71DC-EF09-2D2C78FCEF71}"/>
          </ac:spMkLst>
        </pc:spChg>
        <pc:spChg chg="mod">
          <ac:chgData name="Elisa Zuliani" userId="5d8035ea-da0f-4081-bdcf-3fa4d66daaa7" providerId="ADAL" clId="{417CF5DC-6294-458A-99DF-C05BB80BC82C}" dt="2025-09-02T20:46:50.378" v="714" actId="1076"/>
          <ac:spMkLst>
            <pc:docMk/>
            <pc:sldMk cId="2962860888" sldId="699"/>
            <ac:spMk id="14" creationId="{0463A614-64B1-C713-85E9-AA8549A1A59C}"/>
          </ac:spMkLst>
        </pc:spChg>
        <pc:spChg chg="mod">
          <ac:chgData name="Elisa Zuliani" userId="5d8035ea-da0f-4081-bdcf-3fa4d66daaa7" providerId="ADAL" clId="{417CF5DC-6294-458A-99DF-C05BB80BC82C}" dt="2025-09-02T20:46:55.042" v="715" actId="1076"/>
          <ac:spMkLst>
            <pc:docMk/>
            <pc:sldMk cId="2962860888" sldId="699"/>
            <ac:spMk id="16" creationId="{84A092B5-110C-2D2E-A556-331047CAE04A}"/>
          </ac:spMkLst>
        </pc:spChg>
        <pc:spChg chg="mod">
          <ac:chgData name="Elisa Zuliani" userId="5d8035ea-da0f-4081-bdcf-3fa4d66daaa7" providerId="ADAL" clId="{417CF5DC-6294-458A-99DF-C05BB80BC82C}" dt="2025-09-02T20:47:00.369" v="716" actId="1076"/>
          <ac:spMkLst>
            <pc:docMk/>
            <pc:sldMk cId="2962860888" sldId="699"/>
            <ac:spMk id="19" creationId="{113E950B-2505-75EA-3D99-6778C83114D7}"/>
          </ac:spMkLst>
        </pc:spChg>
      </pc:sldChg>
      <pc:sldChg chg="modSp del">
        <pc:chgData name="Elisa Zuliani" userId="5d8035ea-da0f-4081-bdcf-3fa4d66daaa7" providerId="ADAL" clId="{417CF5DC-6294-458A-99DF-C05BB80BC82C}" dt="2025-09-02T20:46:27.133" v="710" actId="2696"/>
        <pc:sldMkLst>
          <pc:docMk/>
          <pc:sldMk cId="2933836332" sldId="700"/>
        </pc:sldMkLst>
        <pc:spChg chg="mod">
          <ac:chgData name="Elisa Zuliani" userId="5d8035ea-da0f-4081-bdcf-3fa4d66daaa7" providerId="ADAL" clId="{417CF5DC-6294-458A-99DF-C05BB80BC82C}" dt="2025-09-02T20:44:16.648" v="649" actId="20577"/>
          <ac:spMkLst>
            <pc:docMk/>
            <pc:sldMk cId="2933836332" sldId="700"/>
            <ac:spMk id="16" creationId="{8A39FD9F-5CE5-CDB6-52FA-A071FE9407A7}"/>
          </ac:spMkLst>
        </pc:spChg>
      </pc:sldChg>
      <pc:sldChg chg="delSp mod delAnim">
        <pc:chgData name="Elisa Zuliani" userId="5d8035ea-da0f-4081-bdcf-3fa4d66daaa7" providerId="ADAL" clId="{417CF5DC-6294-458A-99DF-C05BB80BC82C}" dt="2025-09-02T20:47:15.838" v="718" actId="478"/>
        <pc:sldMkLst>
          <pc:docMk/>
          <pc:sldMk cId="3086823248" sldId="701"/>
        </pc:sldMkLst>
        <pc:spChg chg="del">
          <ac:chgData name="Elisa Zuliani" userId="5d8035ea-da0f-4081-bdcf-3fa4d66daaa7" providerId="ADAL" clId="{417CF5DC-6294-458A-99DF-C05BB80BC82C}" dt="2025-09-02T20:47:15.838" v="718" actId="478"/>
          <ac:spMkLst>
            <pc:docMk/>
            <pc:sldMk cId="3086823248" sldId="701"/>
            <ac:spMk id="9" creationId="{1DB82AB7-7C20-4647-F67A-0797C541866F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013A6D-A27B-464A-8085-12C2023C33AE}" type="datetimeFigureOut">
              <a:rPr lang="en-US" smtClean="0"/>
              <a:t>9/2/2025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B22804-678A-4588-8318-46D4BE4921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7199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B22804-678A-4588-8318-46D4BE492181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12282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DBB016-1BD7-84DC-47A2-63191EEE80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9413355-43EE-55BC-62C6-42D9849F7D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AF5D0C9-B05C-7795-58D8-1C5AFD444F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sz="1200" baseline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135AA1-A8D3-7A1B-3317-EF6763078D6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ED2E22-C893-E447-9967-AE4BEF193B8D}" type="slidenum">
              <a:rPr lang="en-US" smtClean="0"/>
              <a:t>46</a:t>
            </a:fld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78E16DD-63D3-0A57-6A3D-D3393BADF8C7}"/>
              </a:ext>
            </a:extLst>
          </p:cNvPr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59915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DABEA9-4BF2-8867-23F1-1BC3403ADF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93DCE0-A567-51CC-A0B1-77D43442B03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0160CB2-8AF2-7E3D-064D-2B2AE426F5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sz="1200" baseline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57B195-3007-CD93-BF3A-81A4163E6EE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ED2E22-C893-E447-9967-AE4BEF193B8D}" type="slidenum">
              <a:rPr lang="en-US" smtClean="0"/>
              <a:t>47</a:t>
            </a:fld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15C7828-96D7-6B5D-BF10-D49DA1062324}"/>
              </a:ext>
            </a:extLst>
          </p:cNvPr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70617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F7C445-0FE9-2048-C714-448A54B9CC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36F48CB-6159-8320-14B1-159260C21B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4156D0B-3F93-271D-EF52-F3B3511E5D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sz="1200" baseline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493C71-115E-C090-663D-88F81BEF063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ED2E22-C893-E447-9967-AE4BEF193B8D}" type="slidenum">
              <a:rPr lang="en-US" smtClean="0"/>
              <a:t>48</a:t>
            </a:fld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E07CCE6A-2D15-BA17-3634-DE943FAD7079}"/>
              </a:ext>
            </a:extLst>
          </p:cNvPr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58556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4807AD-73A4-70CB-6247-77BC02BCCD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D6C1BDA-ED04-3C20-4C54-AB3E7D3375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DE23E34-03FA-CE43-62A8-3E18E25CEB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sz="1200" baseline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E9E23D-2B7A-446D-5008-C6C031FDCF0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ED2E22-C893-E447-9967-AE4BEF193B8D}" type="slidenum">
              <a:rPr lang="en-US" smtClean="0"/>
              <a:t>49</a:t>
            </a:fld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A49C604-A6E1-DE53-1FA1-C3551A29D958}"/>
              </a:ext>
            </a:extLst>
          </p:cNvPr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4233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1DEF83-66D0-6CE0-9547-AC455B9B42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989E451-7438-528B-D627-7BBBE15F61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EB8BF8A-9C08-C699-BF86-7AEE62BDB8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sz="1200" baseline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076E17-9053-DC2F-F645-15C6EDB0945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ED2E22-C893-E447-9967-AE4BEF193B8D}" type="slidenum">
              <a:rPr lang="en-US" smtClean="0"/>
              <a:t>50</a:t>
            </a:fld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09542AD1-D197-F748-89FF-A7A3604395A9}"/>
              </a:ext>
            </a:extLst>
          </p:cNvPr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4005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0E44C9-FB6E-4DD4-76EF-76CF807B90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C339987-ED77-5500-240A-44017C2BD2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A559DB7-2D1B-7C63-9DA5-902087A039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sz="1200" baseline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FB965F-C31B-D453-BCA7-BD348932C73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ED2E22-C893-E447-9967-AE4BEF193B8D}" type="slidenum">
              <a:rPr lang="en-US" smtClean="0"/>
              <a:t>51</a:t>
            </a:fld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9E12C127-043B-C46A-D6DD-AAB1BED9C7C3}"/>
              </a:ext>
            </a:extLst>
          </p:cNvPr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0908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B22804-678A-4588-8318-46D4BE492181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60559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F4C581-A9EC-BEEF-F03A-6F74456239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9146951-04D6-1827-49DB-AB470EB008E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59E296B-B828-E3F7-7A29-6A93FF195E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sz="1200" baseline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AA058B-B1E2-8DE4-99B6-88E5EB5D03B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ED2E22-C893-E447-9967-AE4BEF193B8D}" type="slidenum">
              <a:rPr lang="en-US" smtClean="0"/>
              <a:t>53</a:t>
            </a:fld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0F3E590-13E4-B913-D5AD-E930385CE52A}"/>
              </a:ext>
            </a:extLst>
          </p:cNvPr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95084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072643-4A36-FE34-CFA3-0D7D782BD5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8607AE3-C60C-93C6-25DF-4D69C12D25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A9F5EAA-1D67-B969-4E38-78AFE3F8AF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sz="1200" baseline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8111F4-CFA9-3BDD-9F95-23E2B7F0878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ED2E22-C893-E447-9967-AE4BEF193B8D}" type="slidenum">
              <a:rPr lang="en-US" smtClean="0"/>
              <a:t>54</a:t>
            </a:fld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0EBCC29B-44D8-D521-0A9A-3E81D592932C}"/>
              </a:ext>
            </a:extLst>
          </p:cNvPr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15586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39AFEC-A79A-A735-45C9-DBE324CBBA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B691583-7E67-D1CB-0661-1567FEDB05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2851DEB-D199-896D-501E-30145E6817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sz="1200" baseline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63E54B-1B57-A5D5-AA99-25725BAC621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ED2E22-C893-E447-9967-AE4BEF193B8D}" type="slidenum">
              <a:rPr lang="en-US" smtClean="0"/>
              <a:t>56</a:t>
            </a:fld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2C97A12-51F2-4042-08E3-AC6F87211BB2}"/>
              </a:ext>
            </a:extLst>
          </p:cNvPr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33343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03213" y="708025"/>
            <a:ext cx="6299200" cy="35448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ED2E22-C893-E447-9967-AE4BEF193B8D}" type="slidenum">
              <a:rPr lang="en-US" smtClean="0"/>
              <a:t>27</a:t>
            </a:fld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30361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49500" y="522288"/>
            <a:ext cx="4648200" cy="26146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ED2E22-C893-E447-9967-AE4BEF193B8D}" type="slidenum">
              <a:rPr lang="en-US" smtClean="0"/>
              <a:t>57</a:t>
            </a:fld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14963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49500" y="522288"/>
            <a:ext cx="4648200" cy="26146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ED2E22-C893-E447-9967-AE4BEF193B8D}" type="slidenum">
              <a:rPr lang="en-US" smtClean="0"/>
              <a:t>58</a:t>
            </a:fld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541444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560136-6198-E968-D8A4-C68D35D869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91360D5-9367-0153-CE81-7D473B159FF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CAC80E3-975A-33B4-F780-A00A3B1814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sz="1200" baseline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508FC7-33B1-03F0-A6CD-C329CA1B03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ED2E22-C893-E447-9967-AE4BEF193B8D}" type="slidenum">
              <a:rPr lang="en-US" smtClean="0"/>
              <a:t>59</a:t>
            </a:fld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E39BDB2-E3C6-9ABE-0B72-2CD4184EA037}"/>
              </a:ext>
            </a:extLst>
          </p:cNvPr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99452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49500" y="522288"/>
            <a:ext cx="4648200" cy="26146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ED2E22-C893-E447-9967-AE4BEF193B8D}" type="slidenum">
              <a:rPr lang="en-US" smtClean="0"/>
              <a:t>61</a:t>
            </a:fld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874548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sz="1200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ED2E22-C893-E447-9967-AE4BEF193B8D}" type="slidenum">
              <a:rPr lang="en-US" smtClean="0"/>
              <a:t>62</a:t>
            </a:fld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320515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89822F-08A9-A1CE-ABB2-F2A2AC556E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9A74CD7-C971-039E-B423-4051C958A5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7882906-CD79-B5D0-C382-E9D6072693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sz="1200" baseline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BC1B00-64A6-0A41-3177-2ED98EA7A62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ED2E22-C893-E447-9967-AE4BEF193B8D}" type="slidenum">
              <a:rPr lang="en-US" smtClean="0"/>
              <a:t>64</a:t>
            </a:fld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AF7E388-C5A8-A2B7-DBED-C2A2FE6F523B}"/>
              </a:ext>
            </a:extLst>
          </p:cNvPr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495692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9B04A1-CF6C-9124-74C7-EDAAE697FD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771069D-3FEB-F7C2-F01D-F21471AEB3F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BDEA0E8-E5D9-2B2E-7DDF-B18D038C38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sz="1200" baseline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517075-DAC1-BB32-76D5-5D37570A45A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ED2E22-C893-E447-9967-AE4BEF193B8D}" type="slidenum">
              <a:rPr lang="en-US" smtClean="0"/>
              <a:t>66</a:t>
            </a:fld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EE5EBD6F-9E7C-F3E1-37D0-EA42DC4E3663}"/>
              </a:ext>
            </a:extLst>
          </p:cNvPr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47350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B22804-678A-4588-8318-46D4BE492181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22355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sz="1200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ED2E22-C893-E447-9967-AE4BEF193B8D}" type="slidenum">
              <a:rPr lang="en-US" smtClean="0"/>
              <a:t>33</a:t>
            </a:fld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53954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B22804-678A-4588-8318-46D4BE492181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87526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sz="1200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ED2E22-C893-E447-9967-AE4BEF193B8D}" type="slidenum">
              <a:rPr lang="en-US" smtClean="0"/>
              <a:t>39</a:t>
            </a:fld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69800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9BD85E-24E4-2FF9-F410-D2F4BA5BF6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8E525FF-DDB8-A290-4D24-71890583F6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65EFE68-7FA5-3D8A-F592-C747DDB18C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sz="1200" baseline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3507AB-25F8-394B-A3CA-65E00D3CF7E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ED2E22-C893-E447-9967-AE4BEF193B8D}" type="slidenum">
              <a:rPr lang="en-US" smtClean="0"/>
              <a:t>42</a:t>
            </a:fld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91E919E-9D5B-1EAC-60DD-2C6FEBD96CAA}"/>
              </a:ext>
            </a:extLst>
          </p:cNvPr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51467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B22804-678A-4588-8318-46D4BE492181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60970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128DCC-2DBB-480F-2E85-C207D7EC31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60DC0E1-3C43-B6AA-7861-46CA6B6077F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A21EF0F-81F6-CAAE-27CB-056EED0611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sz="1200" baseline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978B08-8453-C7E7-5127-92A0B4F9A2A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ED2E22-C893-E447-9967-AE4BEF193B8D}" type="slidenum">
              <a:rPr lang="en-US" smtClean="0"/>
              <a:t>45</a:t>
            </a:fld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A1CCC9A-6EC8-261B-E532-467F49A5C932}"/>
              </a:ext>
            </a:extLst>
          </p:cNvPr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3421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nk Blank - Log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EA7E160-31FD-C540-B0FF-DC1FB768641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2060" y="506439"/>
            <a:ext cx="1440161" cy="22849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5361" y="274638"/>
            <a:ext cx="9601067" cy="563564"/>
          </a:xfrm>
        </p:spPr>
        <p:txBody>
          <a:bodyPr anchor="b"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540808B1-F63A-459A-967B-8DFF0485F571}" type="datetime1">
              <a:rPr lang="en-US" smtClean="0"/>
              <a:pPr/>
              <a:t>9/2/2025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CA"/>
              <a:t>This is the slide footer, which can be edited under Header &amp; Footer, along with slide numbers and date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B7CDB38-6350-4CC9-AB0E-B9078CE1CE4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5361" y="838201"/>
            <a:ext cx="9601067" cy="5334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b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4"/>
          </p:nvPr>
        </p:nvSpPr>
        <p:spPr>
          <a:xfrm>
            <a:off x="335360" y="1484784"/>
            <a:ext cx="11516853" cy="4752528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06009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Title with formal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113D517-41DE-5D40-A368-5FB76062B40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92" y="1024367"/>
            <a:ext cx="2448050" cy="38840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1384" y="1916832"/>
            <a:ext cx="10363200" cy="2592288"/>
          </a:xfrm>
        </p:spPr>
        <p:txBody>
          <a:bodyPr anchor="ctr">
            <a:noAutofit/>
          </a:bodyPr>
          <a:lstStyle>
            <a:lvl1pPr algn="l">
              <a:lnSpc>
                <a:spcPts val="4800"/>
              </a:lnSpc>
              <a:defRPr sz="4800" b="0" cap="all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6" name="Date Placeholder 15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0FB82FD-5AD9-4A54-BFB2-DA41CA3BE211}" type="datetime1">
              <a:rPr lang="en-US" smtClean="0"/>
              <a:pPr/>
              <a:t>9/2/2025</a:t>
            </a:fld>
            <a:endParaRPr lang="en-US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CA"/>
              <a:t>This is the slide footer, which can be edited under Header &amp; Footer, along with slide numbers and date</a:t>
            </a:r>
            <a:endParaRPr lang="en-US" dirty="0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B7CDB38-6350-4CC9-AB0E-B9078CE1CE4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idx="1"/>
          </p:nvPr>
        </p:nvSpPr>
        <p:spPr>
          <a:xfrm>
            <a:off x="551384" y="3506986"/>
            <a:ext cx="10369152" cy="1002134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rgbClr val="ED037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171D495-C219-A746-8610-2F0C9838351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6409" y="5651500"/>
            <a:ext cx="2842199" cy="757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1236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E5242-C8DB-4802-BA0C-926516A62445}" type="datetimeFigureOut">
              <a:rPr lang="en-CA" smtClean="0"/>
              <a:t>2025-09-02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7DDFF89-8F57-AE40-A965-8A5344176B7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4792" y="4542655"/>
            <a:ext cx="2938408" cy="2178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175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47850"/>
            <a:ext cx="10515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E5242-C8DB-4802-BA0C-926516A62445}" type="datetimeFigureOut">
              <a:rPr lang="en-CA" smtClean="0"/>
              <a:t>2025-09-02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34D44D-4EBB-4F8B-899F-0377CDBB3C7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996018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422859" y="210769"/>
            <a:ext cx="11346281" cy="4686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rgbClr val="888888"/>
                </a:solidFill>
                <a:latin typeface="Arial MT"/>
                <a:cs typeface="Arial MT"/>
              </a:defRPr>
            </a:lvl1pPr>
          </a:lstStyle>
          <a:p>
            <a:pPr marL="38100">
              <a:lnSpc>
                <a:spcPct val="100000"/>
              </a:lnSpc>
              <a:spcBef>
                <a:spcPts val="65"/>
              </a:spcBef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  <p:extLst>
      <p:ext uri="{BB962C8B-B14F-4D97-AF65-F5344CB8AC3E}">
        <p14:creationId xmlns:p14="http://schemas.microsoft.com/office/powerpoint/2010/main" val="1825044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E5242-C8DB-4802-BA0C-926516A62445}" type="datetimeFigureOut">
              <a:rPr lang="en-CA" smtClean="0"/>
              <a:t>2025-09-02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34D44D-4EBB-4F8B-899F-0377CDBB3C7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428809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5361" y="274638"/>
            <a:ext cx="9601067" cy="563564"/>
          </a:xfrm>
        </p:spPr>
        <p:txBody>
          <a:bodyPr anchor="b"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56D93878-B235-46F8-9B0D-4981A02E34AD}" type="datetime1">
              <a:rPr lang="en-US" smtClean="0"/>
              <a:pPr/>
              <a:t>9/2/2025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CA"/>
              <a:t>This is the slide footer, which can be edited under Header &amp; Footer, along with slide numbers and date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B7CDB38-6350-4CC9-AB0E-B9078CE1CE4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5361" y="838201"/>
            <a:ext cx="9601067" cy="5334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b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4"/>
          </p:nvPr>
        </p:nvSpPr>
        <p:spPr>
          <a:xfrm>
            <a:off x="335360" y="1484784"/>
            <a:ext cx="11516853" cy="4752528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20617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yan -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5361" y="274638"/>
            <a:ext cx="9601067" cy="563564"/>
          </a:xfrm>
        </p:spPr>
        <p:txBody>
          <a:bodyPr anchor="b"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540808B1-F63A-459A-967B-8DFF0485F571}" type="datetime1">
              <a:rPr lang="en-US" smtClean="0"/>
              <a:pPr/>
              <a:t>9/2/2025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CA"/>
              <a:t>This is the slide footer, which can be edited under Header &amp; Footer, along with slide numbers and date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B7CDB38-6350-4CC9-AB0E-B9078CE1CE4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5361" y="838201"/>
            <a:ext cx="9601067" cy="5334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b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4"/>
          </p:nvPr>
        </p:nvSpPr>
        <p:spPr>
          <a:xfrm>
            <a:off x="335360" y="1484784"/>
            <a:ext cx="11516853" cy="4752528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FEC20C1-EED5-9F44-9014-775D277A0C3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2060" y="506439"/>
            <a:ext cx="1440161" cy="22849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E5174B0-7AB5-F542-A5F8-596151682DE7}"/>
              </a:ext>
            </a:extLst>
          </p:cNvPr>
          <p:cNvSpPr/>
          <p:nvPr userDrawn="1"/>
        </p:nvSpPr>
        <p:spPr>
          <a:xfrm>
            <a:off x="10293069" y="6381328"/>
            <a:ext cx="1616364" cy="3600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99950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yan Title Bar -  Logo Top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FD29DE60-3DCA-4247-9B9A-9CF7F29EAB2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1170" y="413014"/>
            <a:ext cx="1440161" cy="228497"/>
          </a:xfrm>
          <a:prstGeom prst="rect">
            <a:avLst/>
          </a:prstGeom>
        </p:spPr>
      </p:pic>
      <p:sp>
        <p:nvSpPr>
          <p:cNvPr id="15" name="Rectangle 14"/>
          <p:cNvSpPr/>
          <p:nvPr userDrawn="1"/>
        </p:nvSpPr>
        <p:spPr>
          <a:xfrm>
            <a:off x="0" y="838201"/>
            <a:ext cx="12192000" cy="533400"/>
          </a:xfrm>
          <a:prstGeom prst="rect">
            <a:avLst/>
          </a:prstGeom>
          <a:solidFill>
            <a:srgbClr val="00C2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5361" y="274638"/>
            <a:ext cx="9601067" cy="563564"/>
          </a:xfrm>
        </p:spPr>
        <p:txBody>
          <a:bodyPr anchor="ctr">
            <a:norm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CF302469-71F7-4EB7-9ADA-C10FEDD8CAC6}" type="datetime1">
              <a:rPr lang="en-US" smtClean="0"/>
              <a:pPr/>
              <a:t>9/2/2025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CA"/>
              <a:t>This is the slide footer, which can be edited under Header &amp; Footer, along with slide numbers and date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B7CDB38-6350-4CC9-AB0E-B9078CE1CE4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5361" y="836712"/>
            <a:ext cx="9601067" cy="533400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4"/>
          </p:nvPr>
        </p:nvSpPr>
        <p:spPr>
          <a:xfrm>
            <a:off x="335360" y="1484784"/>
            <a:ext cx="11516853" cy="4752528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10D783E-D406-104A-8E62-287FB56CA2E9}"/>
              </a:ext>
            </a:extLst>
          </p:cNvPr>
          <p:cNvSpPr/>
          <p:nvPr userDrawn="1"/>
        </p:nvSpPr>
        <p:spPr>
          <a:xfrm>
            <a:off x="10293069" y="6381328"/>
            <a:ext cx="1616364" cy="3600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40216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yan Title Bar -Logo Bott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838201"/>
            <a:ext cx="12192000" cy="533400"/>
          </a:xfrm>
          <a:prstGeom prst="rect">
            <a:avLst/>
          </a:prstGeom>
          <a:solidFill>
            <a:srgbClr val="00C2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5361" y="274638"/>
            <a:ext cx="9601067" cy="563564"/>
          </a:xfrm>
        </p:spPr>
        <p:txBody>
          <a:bodyPr anchor="ctr">
            <a:norm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EC8B1D39-4CFA-4E27-9537-9D120A8CD547}" type="datetime1">
              <a:rPr lang="en-US" smtClean="0"/>
              <a:pPr/>
              <a:t>9/2/2025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CA"/>
              <a:t>This is the slide footer, which can be edited under Header &amp; Footer, along with slide numbers and date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B7CDB38-6350-4CC9-AB0E-B9078CE1CE4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5361" y="836712"/>
            <a:ext cx="9601067" cy="533400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4"/>
          </p:nvPr>
        </p:nvSpPr>
        <p:spPr>
          <a:xfrm>
            <a:off x="335360" y="1484784"/>
            <a:ext cx="11516853" cy="4752528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2996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yan Half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>
            <a:spLocks noGrp="1"/>
          </p:cNvSpPr>
          <p:nvPr>
            <p:ph idx="14"/>
          </p:nvPr>
        </p:nvSpPr>
        <p:spPr>
          <a:xfrm>
            <a:off x="0" y="0"/>
            <a:ext cx="12192000" cy="3212976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5" name="Rectangle 14"/>
          <p:cNvSpPr/>
          <p:nvPr userDrawn="1"/>
        </p:nvSpPr>
        <p:spPr>
          <a:xfrm>
            <a:off x="0" y="3212976"/>
            <a:ext cx="12192000" cy="3645024"/>
          </a:xfrm>
          <a:prstGeom prst="rect">
            <a:avLst/>
          </a:prstGeom>
          <a:solidFill>
            <a:srgbClr val="00C2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5361" y="3717032"/>
            <a:ext cx="9601067" cy="563564"/>
          </a:xfrm>
        </p:spPr>
        <p:txBody>
          <a:bodyPr anchor="ctr">
            <a:noAutofit/>
          </a:bodyPr>
          <a:lstStyle>
            <a:lvl1pPr>
              <a:defRPr sz="5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5361" y="4279106"/>
            <a:ext cx="9601067" cy="533400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97601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nk Title Bar - Top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30ED6BF8-7C6F-6F4F-967B-BD627575E35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1170" y="413014"/>
            <a:ext cx="1440161" cy="228497"/>
          </a:xfrm>
          <a:prstGeom prst="rect">
            <a:avLst/>
          </a:prstGeom>
        </p:spPr>
      </p:pic>
      <p:sp>
        <p:nvSpPr>
          <p:cNvPr id="15" name="Rectangle 14"/>
          <p:cNvSpPr/>
          <p:nvPr userDrawn="1"/>
        </p:nvSpPr>
        <p:spPr>
          <a:xfrm>
            <a:off x="0" y="838201"/>
            <a:ext cx="12192000" cy="533400"/>
          </a:xfrm>
          <a:prstGeom prst="rect">
            <a:avLst/>
          </a:prstGeom>
          <a:solidFill>
            <a:srgbClr val="ED03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5361" y="274638"/>
            <a:ext cx="9601067" cy="563564"/>
          </a:xfrm>
        </p:spPr>
        <p:txBody>
          <a:bodyPr anchor="ctr">
            <a:normAutofit/>
          </a:bodyPr>
          <a:lstStyle>
            <a:lvl1pPr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CF302469-71F7-4EB7-9ADA-C10FEDD8CAC6}" type="datetime1">
              <a:rPr lang="en-US" smtClean="0"/>
              <a:pPr/>
              <a:t>9/2/2025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CA"/>
              <a:t>This is the slide footer, which can be edited under Header &amp; Footer, along with slide numbers and date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B7CDB38-6350-4CC9-AB0E-B9078CE1CE4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5361" y="836712"/>
            <a:ext cx="9601067" cy="533400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4"/>
          </p:nvPr>
        </p:nvSpPr>
        <p:spPr>
          <a:xfrm>
            <a:off x="335360" y="1484784"/>
            <a:ext cx="11516853" cy="4752528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120851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yan Half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462ED89-E857-F342-8101-D01552358E88}"/>
              </a:ext>
            </a:extLst>
          </p:cNvPr>
          <p:cNvSpPr/>
          <p:nvPr userDrawn="1"/>
        </p:nvSpPr>
        <p:spPr>
          <a:xfrm>
            <a:off x="10200456" y="6381328"/>
            <a:ext cx="1656184" cy="4766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ontent Placeholder 2"/>
          <p:cNvSpPr>
            <a:spLocks noGrp="1"/>
          </p:cNvSpPr>
          <p:nvPr>
            <p:ph idx="14"/>
          </p:nvPr>
        </p:nvSpPr>
        <p:spPr>
          <a:xfrm>
            <a:off x="6096000" y="0"/>
            <a:ext cx="6096000" cy="6858000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5" name="Rectangle 14"/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C2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5361" y="1124744"/>
            <a:ext cx="5256583" cy="563564"/>
          </a:xfrm>
        </p:spPr>
        <p:txBody>
          <a:bodyPr anchor="ctr">
            <a:noAutofit/>
          </a:bodyPr>
          <a:lstStyle>
            <a:lvl1pPr>
              <a:defRPr sz="5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5361" y="1844824"/>
            <a:ext cx="5256583" cy="533400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939037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yan Blank -  Logo Bott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5361" y="274638"/>
            <a:ext cx="9601067" cy="563564"/>
          </a:xfrm>
        </p:spPr>
        <p:txBody>
          <a:bodyPr>
            <a:normAutofit/>
          </a:bodyPr>
          <a:lstStyle>
            <a:lvl1pPr>
              <a:defRPr sz="2400">
                <a:solidFill>
                  <a:srgbClr val="00C2E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D57862B-7FA3-4EE4-8473-CF6C67EBCB39}" type="datetime1">
              <a:rPr lang="en-US" smtClean="0"/>
              <a:pPr/>
              <a:t>9/2/2025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CA"/>
              <a:t>This is the slide footer, which can be edited under Header &amp; Footer, along with slide numbers and date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B7CDB38-6350-4CC9-AB0E-B9078CE1CE4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5361" y="838201"/>
            <a:ext cx="9601067" cy="5334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b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4"/>
          </p:nvPr>
        </p:nvSpPr>
        <p:spPr>
          <a:xfrm>
            <a:off x="335360" y="1484784"/>
            <a:ext cx="11516853" cy="4752528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213202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yan Top Bar - Logo Bott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12192000" cy="506016"/>
          </a:xfrm>
          <a:prstGeom prst="rect">
            <a:avLst/>
          </a:prstGeom>
          <a:solidFill>
            <a:srgbClr val="00C2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28819C8-5172-4B4D-8B47-09E995D22C4F}" type="datetime1">
              <a:rPr lang="en-US" smtClean="0"/>
              <a:pPr/>
              <a:t>9/2/2025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CA"/>
              <a:t>This is the slide footer, which can be edited under Header &amp; Footer, along with slide numbers and date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B7CDB38-6350-4CC9-AB0E-B9078CE1CE4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5361" y="-27384"/>
            <a:ext cx="9601067" cy="506016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4"/>
          </p:nvPr>
        </p:nvSpPr>
        <p:spPr>
          <a:xfrm>
            <a:off x="335361" y="620688"/>
            <a:ext cx="11617291" cy="5904656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335360" y="5961784"/>
            <a:ext cx="11713301" cy="563563"/>
          </a:xfrm>
        </p:spPr>
        <p:txBody>
          <a:bodyPr anchor="b">
            <a:normAutofit/>
          </a:bodyPr>
          <a:lstStyle>
            <a:lvl1pPr algn="l"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587716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yan Title with formal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461E413C-54E0-0E47-9173-86A258A0A72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92" y="1024367"/>
            <a:ext cx="2448050" cy="388409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0" y="2348880"/>
            <a:ext cx="12192000" cy="4509120"/>
          </a:xfrm>
          <a:prstGeom prst="rect">
            <a:avLst/>
          </a:prstGeom>
          <a:solidFill>
            <a:srgbClr val="00C2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CA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1384" y="2348883"/>
            <a:ext cx="10363200" cy="1362075"/>
          </a:xfrm>
        </p:spPr>
        <p:txBody>
          <a:bodyPr anchor="b">
            <a:noAutofit/>
          </a:bodyPr>
          <a:lstStyle>
            <a:lvl1pPr algn="l">
              <a:lnSpc>
                <a:spcPts val="4800"/>
              </a:lnSpc>
              <a:defRPr sz="4800" b="0" cap="all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1384" y="3717032"/>
            <a:ext cx="10369152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endParaRPr lang="en-US" dirty="0"/>
          </a:p>
        </p:txBody>
      </p:sp>
      <p:sp>
        <p:nvSpPr>
          <p:cNvPr id="16" name="Date Placeholder 15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56ED6557-8EC6-45FC-B359-5D206E9600ED}" type="datetime1">
              <a:rPr lang="en-US" smtClean="0"/>
              <a:pPr/>
              <a:t>9/2/2025</a:t>
            </a:fld>
            <a:endParaRPr lang="en-US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CA"/>
              <a:t>This is the slide footer, which can be edited under Header &amp; Footer, along with slide numbers and date</a:t>
            </a:r>
            <a:endParaRPr lang="en-US" dirty="0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B7CDB38-6350-4CC9-AB0E-B9078CE1CE4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5357" y="5756569"/>
            <a:ext cx="2933251" cy="65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33614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yan Title with HW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FC9C2BC-0E48-6041-8B55-69563B3D233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92" y="1024367"/>
            <a:ext cx="2448050" cy="388409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0" y="2348880"/>
            <a:ext cx="12192000" cy="4509120"/>
          </a:xfrm>
          <a:prstGeom prst="rect">
            <a:avLst/>
          </a:prstGeom>
          <a:solidFill>
            <a:srgbClr val="00C2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CA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1384" y="2348883"/>
            <a:ext cx="10363200" cy="1362075"/>
          </a:xfrm>
        </p:spPr>
        <p:txBody>
          <a:bodyPr anchor="b">
            <a:noAutofit/>
          </a:bodyPr>
          <a:lstStyle>
            <a:lvl1pPr algn="l">
              <a:lnSpc>
                <a:spcPts val="4800"/>
              </a:lnSpc>
              <a:defRPr sz="4800" b="0" cap="none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1384" y="3717032"/>
            <a:ext cx="10369152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endParaRPr lang="en-US" dirty="0"/>
          </a:p>
        </p:txBody>
      </p:sp>
      <p:sp>
        <p:nvSpPr>
          <p:cNvPr id="16" name="Date Placeholder 15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56ED6557-8EC6-45FC-B359-5D206E9600ED}" type="datetime1">
              <a:rPr lang="en-US" smtClean="0"/>
              <a:pPr/>
              <a:t>9/2/2025</a:t>
            </a:fld>
            <a:endParaRPr lang="en-US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CA"/>
              <a:t>This is the slide footer, which can be edited under Header &amp; Footer, along with slide numbers and date</a:t>
            </a:r>
            <a:endParaRPr lang="en-US" dirty="0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B7CDB38-6350-4CC9-AB0E-B9078CE1CE4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DDFF89-8F57-AE40-A965-8A5344176B7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6876" y="4581128"/>
            <a:ext cx="2938408" cy="2178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63634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Cyan Title with formal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679D93F3-E9DF-6A47-A3B6-27C4DC28D33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92" y="1024367"/>
            <a:ext cx="2448050" cy="38840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1384" y="1916832"/>
            <a:ext cx="10363200" cy="2592288"/>
          </a:xfrm>
        </p:spPr>
        <p:txBody>
          <a:bodyPr anchor="ctr">
            <a:noAutofit/>
          </a:bodyPr>
          <a:lstStyle>
            <a:lvl1pPr algn="l">
              <a:lnSpc>
                <a:spcPts val="4800"/>
              </a:lnSpc>
              <a:defRPr sz="4800" b="0" cap="all">
                <a:solidFill>
                  <a:srgbClr val="00C2E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6" name="Date Placeholder 15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0FB82FD-5AD9-4A54-BFB2-DA41CA3BE211}" type="datetime1">
              <a:rPr lang="en-US" smtClean="0"/>
              <a:pPr/>
              <a:t>9/2/2025</a:t>
            </a:fld>
            <a:endParaRPr lang="en-US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CA"/>
              <a:t>This is the slide footer, which can be edited under Header &amp; Footer, along with slide numbers and date</a:t>
            </a:r>
            <a:endParaRPr lang="en-US" dirty="0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B7CDB38-6350-4CC9-AB0E-B9078CE1CE4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idx="1"/>
          </p:nvPr>
        </p:nvSpPr>
        <p:spPr>
          <a:xfrm>
            <a:off x="551384" y="3506986"/>
            <a:ext cx="10369152" cy="1002134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rgbClr val="00C2E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endParaRPr lang="en-US" dirty="0"/>
          </a:p>
        </p:txBody>
      </p:sp>
      <p:sp>
        <p:nvSpPr>
          <p:cNvPr id="22" name="Rectangle 21"/>
          <p:cNvSpPr/>
          <p:nvPr userDrawn="1"/>
        </p:nvSpPr>
        <p:spPr>
          <a:xfrm>
            <a:off x="8688288" y="5733256"/>
            <a:ext cx="2880320" cy="684665"/>
          </a:xfrm>
          <a:prstGeom prst="rect">
            <a:avLst/>
          </a:prstGeom>
          <a:blipFill dpi="0" rotWithShape="1">
            <a:blip r:embed="rId3">
              <a:alphaModFix amt="9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FD61C1D-0A55-2249-AE5E-EBFB47DADBC4}"/>
              </a:ext>
            </a:extLst>
          </p:cNvPr>
          <p:cNvSpPr/>
          <p:nvPr userDrawn="1"/>
        </p:nvSpPr>
        <p:spPr>
          <a:xfrm>
            <a:off x="10200456" y="6417921"/>
            <a:ext cx="1872208" cy="4400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864234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l Blank - Logo Bott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5361" y="274638"/>
            <a:ext cx="9601067" cy="563564"/>
          </a:xfrm>
        </p:spPr>
        <p:txBody>
          <a:bodyPr anchor="b"/>
          <a:lstStyle>
            <a:lvl1pPr>
              <a:defRPr>
                <a:solidFill>
                  <a:srgbClr val="0AAD88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540808B1-F63A-459A-967B-8DFF0485F571}" type="datetime1">
              <a:rPr lang="en-US" smtClean="0"/>
              <a:pPr/>
              <a:t>9/2/2025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CA"/>
              <a:t>This is the slide footer, which can be edited under Header &amp; Footer, along with slide numbers and date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B7CDB38-6350-4CC9-AB0E-B9078CE1CE4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5361" y="838201"/>
            <a:ext cx="9601067" cy="5334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b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4"/>
          </p:nvPr>
        </p:nvSpPr>
        <p:spPr>
          <a:xfrm>
            <a:off x="335360" y="1484784"/>
            <a:ext cx="11516853" cy="4752528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4684829-7E9C-F64F-9C1B-54FA176E0A8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2060" y="506439"/>
            <a:ext cx="1440161" cy="22849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0DFE46C-76B7-0F41-A5F3-963324091D7F}"/>
              </a:ext>
            </a:extLst>
          </p:cNvPr>
          <p:cNvSpPr/>
          <p:nvPr userDrawn="1"/>
        </p:nvSpPr>
        <p:spPr>
          <a:xfrm>
            <a:off x="10293069" y="6381328"/>
            <a:ext cx="1616364" cy="3600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76009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l Title Bar -  Logo Top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D32BE11-4D8F-1740-BE19-BE288FB7160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1170" y="413014"/>
            <a:ext cx="1440161" cy="228497"/>
          </a:xfrm>
          <a:prstGeom prst="rect">
            <a:avLst/>
          </a:prstGeom>
        </p:spPr>
      </p:pic>
      <p:sp>
        <p:nvSpPr>
          <p:cNvPr id="15" name="Rectangle 14"/>
          <p:cNvSpPr/>
          <p:nvPr userDrawn="1"/>
        </p:nvSpPr>
        <p:spPr>
          <a:xfrm>
            <a:off x="0" y="838201"/>
            <a:ext cx="12192000" cy="533400"/>
          </a:xfrm>
          <a:prstGeom prst="rect">
            <a:avLst/>
          </a:prstGeom>
          <a:solidFill>
            <a:srgbClr val="0AAD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5361" y="274638"/>
            <a:ext cx="9601067" cy="563564"/>
          </a:xfrm>
        </p:spPr>
        <p:txBody>
          <a:bodyPr anchor="ctr">
            <a:normAutofit/>
          </a:bodyPr>
          <a:lstStyle>
            <a:lvl1pPr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CF302469-71F7-4EB7-9ADA-C10FEDD8CAC6}" type="datetime1">
              <a:rPr lang="en-US" smtClean="0"/>
              <a:pPr/>
              <a:t>9/2/2025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CA"/>
              <a:t>This is the slide footer, which can be edited under Header &amp; Footer, along with slide numbers and date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B7CDB38-6350-4CC9-AB0E-B9078CE1CE4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5361" y="836712"/>
            <a:ext cx="9601067" cy="533400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4"/>
          </p:nvPr>
        </p:nvSpPr>
        <p:spPr>
          <a:xfrm>
            <a:off x="335360" y="1484784"/>
            <a:ext cx="11516853" cy="4752528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38248FB-0E2E-BA44-BA49-725257B11DF0}"/>
              </a:ext>
            </a:extLst>
          </p:cNvPr>
          <p:cNvSpPr/>
          <p:nvPr userDrawn="1"/>
        </p:nvSpPr>
        <p:spPr>
          <a:xfrm>
            <a:off x="10293069" y="6381328"/>
            <a:ext cx="1616364" cy="3600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074576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l Title Bar - Logo Bott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838201"/>
            <a:ext cx="12192000" cy="533400"/>
          </a:xfrm>
          <a:prstGeom prst="rect">
            <a:avLst/>
          </a:prstGeom>
          <a:solidFill>
            <a:srgbClr val="0AAD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5361" y="274638"/>
            <a:ext cx="9601067" cy="563564"/>
          </a:xfrm>
        </p:spPr>
        <p:txBody>
          <a:bodyPr anchor="ctr">
            <a:normAutofit/>
          </a:bodyPr>
          <a:lstStyle>
            <a:lvl1pPr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EC8B1D39-4CFA-4E27-9537-9D120A8CD547}" type="datetime1">
              <a:rPr lang="en-US" smtClean="0"/>
              <a:pPr/>
              <a:t>9/2/2025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CA"/>
              <a:t>This is the slide footer, which can be edited under Header &amp; Footer, along with slide numbers and date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B7CDB38-6350-4CC9-AB0E-B9078CE1CE4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5361" y="836712"/>
            <a:ext cx="9601067" cy="533400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4"/>
          </p:nvPr>
        </p:nvSpPr>
        <p:spPr>
          <a:xfrm>
            <a:off x="335360" y="1484784"/>
            <a:ext cx="11516853" cy="4752528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246107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l Half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>
            <a:spLocks noGrp="1"/>
          </p:cNvSpPr>
          <p:nvPr>
            <p:ph idx="14"/>
          </p:nvPr>
        </p:nvSpPr>
        <p:spPr>
          <a:xfrm>
            <a:off x="0" y="0"/>
            <a:ext cx="12192000" cy="3212976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5" name="Rectangle 14"/>
          <p:cNvSpPr/>
          <p:nvPr userDrawn="1"/>
        </p:nvSpPr>
        <p:spPr>
          <a:xfrm>
            <a:off x="0" y="3212976"/>
            <a:ext cx="12192000" cy="3645024"/>
          </a:xfrm>
          <a:prstGeom prst="rect">
            <a:avLst/>
          </a:prstGeom>
          <a:solidFill>
            <a:srgbClr val="0AAD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5361" y="3717032"/>
            <a:ext cx="9601067" cy="563564"/>
          </a:xfrm>
        </p:spPr>
        <p:txBody>
          <a:bodyPr anchor="ctr">
            <a:noAutofit/>
          </a:bodyPr>
          <a:lstStyle>
            <a:lvl1pPr>
              <a:defRPr sz="5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5361" y="4279106"/>
            <a:ext cx="9601067" cy="533400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26421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nk Title Bar - Logo Bott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18315FBE-0FCD-7A43-A51F-8D7A70A8E2E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1170" y="6512874"/>
            <a:ext cx="1440161" cy="228497"/>
          </a:xfrm>
          <a:prstGeom prst="rect">
            <a:avLst/>
          </a:prstGeom>
        </p:spPr>
      </p:pic>
      <p:sp>
        <p:nvSpPr>
          <p:cNvPr id="15" name="Rectangle 14"/>
          <p:cNvSpPr/>
          <p:nvPr userDrawn="1"/>
        </p:nvSpPr>
        <p:spPr>
          <a:xfrm>
            <a:off x="0" y="838201"/>
            <a:ext cx="12192000" cy="533400"/>
          </a:xfrm>
          <a:prstGeom prst="rect">
            <a:avLst/>
          </a:prstGeom>
          <a:solidFill>
            <a:srgbClr val="ED03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5361" y="274638"/>
            <a:ext cx="9601067" cy="563564"/>
          </a:xfrm>
        </p:spPr>
        <p:txBody>
          <a:bodyPr anchor="ctr">
            <a:normAutofit/>
          </a:bodyPr>
          <a:lstStyle>
            <a:lvl1pPr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EC8B1D39-4CFA-4E27-9537-9D120A8CD547}" type="datetime1">
              <a:rPr lang="en-US" smtClean="0"/>
              <a:pPr/>
              <a:t>9/2/2025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CA"/>
              <a:t>This is the slide footer, which can be edited under Header &amp; Footer, along with slide numbers and date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B7CDB38-6350-4CC9-AB0E-B9078CE1CE4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5361" y="836712"/>
            <a:ext cx="9601067" cy="533400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4"/>
          </p:nvPr>
        </p:nvSpPr>
        <p:spPr>
          <a:xfrm>
            <a:off x="335360" y="1484784"/>
            <a:ext cx="11516853" cy="4752528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273055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l Half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462ED89-E857-F342-8101-D01552358E88}"/>
              </a:ext>
            </a:extLst>
          </p:cNvPr>
          <p:cNvSpPr/>
          <p:nvPr userDrawn="1"/>
        </p:nvSpPr>
        <p:spPr>
          <a:xfrm>
            <a:off x="10200456" y="6381328"/>
            <a:ext cx="1656184" cy="4766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ontent Placeholder 2"/>
          <p:cNvSpPr>
            <a:spLocks noGrp="1"/>
          </p:cNvSpPr>
          <p:nvPr>
            <p:ph idx="14"/>
          </p:nvPr>
        </p:nvSpPr>
        <p:spPr>
          <a:xfrm>
            <a:off x="6096000" y="0"/>
            <a:ext cx="6096000" cy="6858000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5" name="Rectangle 14"/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AAD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5361" y="1124744"/>
            <a:ext cx="5256583" cy="563564"/>
          </a:xfrm>
        </p:spPr>
        <p:txBody>
          <a:bodyPr anchor="ctr">
            <a:noAutofit/>
          </a:bodyPr>
          <a:lstStyle>
            <a:lvl1pPr>
              <a:defRPr sz="5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5361" y="1844824"/>
            <a:ext cx="5256583" cy="533400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709773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l Title No Bar - Logo Bott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5361" y="274638"/>
            <a:ext cx="9601067" cy="563564"/>
          </a:xfrm>
        </p:spPr>
        <p:txBody>
          <a:bodyPr>
            <a:normAutofit/>
          </a:bodyPr>
          <a:lstStyle>
            <a:lvl1pPr>
              <a:defRPr sz="2400">
                <a:solidFill>
                  <a:srgbClr val="0AAD88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D57862B-7FA3-4EE4-8473-CF6C67EBCB39}" type="datetime1">
              <a:rPr lang="en-US" smtClean="0"/>
              <a:pPr/>
              <a:t>9/2/2025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CA"/>
              <a:t>This is the slide footer, which can be edited under Header &amp; Footer, along with slide numbers and date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B7CDB38-6350-4CC9-AB0E-B9078CE1CE4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5361" y="838201"/>
            <a:ext cx="9601067" cy="5334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b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4"/>
          </p:nvPr>
        </p:nvSpPr>
        <p:spPr>
          <a:xfrm>
            <a:off x="335360" y="1484784"/>
            <a:ext cx="11516853" cy="4752528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512132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l Top Bar -  Logo Bott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506016"/>
          </a:xfrm>
          <a:prstGeom prst="rect">
            <a:avLst/>
          </a:prstGeom>
          <a:solidFill>
            <a:srgbClr val="0AAD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72AAFC7-B302-4CCF-9558-8AB367440633}" type="datetime1">
              <a:rPr lang="en-US" smtClean="0"/>
              <a:pPr/>
              <a:t>9/2/2025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CA"/>
              <a:t>This is the slide footer, which can be edited under Header &amp; Footer, along with slide numbers and date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B7CDB38-6350-4CC9-AB0E-B9078CE1CE4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5361" y="-27384"/>
            <a:ext cx="9601067" cy="506016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4"/>
          </p:nvPr>
        </p:nvSpPr>
        <p:spPr>
          <a:xfrm>
            <a:off x="335361" y="620688"/>
            <a:ext cx="11617291" cy="5904656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5360" y="5961487"/>
            <a:ext cx="9601067" cy="563563"/>
          </a:xfrm>
        </p:spPr>
        <p:txBody>
          <a:bodyPr>
            <a:normAutofit/>
          </a:bodyPr>
          <a:lstStyle>
            <a:lvl1pPr algn="l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015440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l Title with formal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82B606A2-C5BE-8347-AC2D-E16F02D330F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92" y="1024367"/>
            <a:ext cx="2448050" cy="388409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0" y="2348880"/>
            <a:ext cx="12192000" cy="4509120"/>
          </a:xfrm>
          <a:prstGeom prst="rect">
            <a:avLst/>
          </a:prstGeom>
          <a:solidFill>
            <a:srgbClr val="0AAD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CA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1384" y="2348883"/>
            <a:ext cx="10363200" cy="1362075"/>
          </a:xfrm>
        </p:spPr>
        <p:txBody>
          <a:bodyPr anchor="b">
            <a:noAutofit/>
          </a:bodyPr>
          <a:lstStyle>
            <a:lvl1pPr algn="l">
              <a:lnSpc>
                <a:spcPts val="4800"/>
              </a:lnSpc>
              <a:defRPr sz="4800" b="0" cap="all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1384" y="3717032"/>
            <a:ext cx="10369152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endParaRPr lang="en-US" dirty="0"/>
          </a:p>
        </p:txBody>
      </p:sp>
      <p:sp>
        <p:nvSpPr>
          <p:cNvPr id="16" name="Date Placeholder 15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56ED6557-8EC6-45FC-B359-5D206E9600ED}" type="datetime1">
              <a:rPr lang="en-US" smtClean="0"/>
              <a:pPr/>
              <a:t>9/2/2025</a:t>
            </a:fld>
            <a:endParaRPr lang="en-US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CA"/>
              <a:t>This is the slide footer, which can be edited under Header &amp; Footer, along with slide numbers and date</a:t>
            </a:r>
            <a:endParaRPr lang="en-US" dirty="0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B7CDB38-6350-4CC9-AB0E-B9078CE1CE4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5357" y="5756569"/>
            <a:ext cx="2933251" cy="65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65303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l Title with HW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F74C05C-EDD5-DE4E-A665-68D9CD302ED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92" y="1024367"/>
            <a:ext cx="2448050" cy="388409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0" y="2348880"/>
            <a:ext cx="12192000" cy="4509120"/>
          </a:xfrm>
          <a:prstGeom prst="rect">
            <a:avLst/>
          </a:prstGeom>
          <a:solidFill>
            <a:srgbClr val="0AAD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CA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1384" y="2348883"/>
            <a:ext cx="10363200" cy="1362075"/>
          </a:xfrm>
        </p:spPr>
        <p:txBody>
          <a:bodyPr anchor="b">
            <a:noAutofit/>
          </a:bodyPr>
          <a:lstStyle>
            <a:lvl1pPr algn="l">
              <a:lnSpc>
                <a:spcPts val="4800"/>
              </a:lnSpc>
              <a:defRPr sz="4800" b="0" cap="none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1384" y="3717032"/>
            <a:ext cx="10369152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endParaRPr lang="en-US" dirty="0"/>
          </a:p>
        </p:txBody>
      </p:sp>
      <p:sp>
        <p:nvSpPr>
          <p:cNvPr id="16" name="Date Placeholder 15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56ED6557-8EC6-45FC-B359-5D206E9600ED}" type="datetime1">
              <a:rPr lang="en-US" smtClean="0"/>
              <a:pPr/>
              <a:t>9/2/2025</a:t>
            </a:fld>
            <a:endParaRPr lang="en-US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CA"/>
              <a:t>This is the slide footer, which can be edited under Header &amp; Footer, along with slide numbers and date</a:t>
            </a:r>
            <a:endParaRPr lang="en-US" dirty="0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B7CDB38-6350-4CC9-AB0E-B9078CE1CE4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DDFF89-8F57-AE40-A965-8A5344176B7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6876" y="4581128"/>
            <a:ext cx="2938408" cy="2178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94639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l Title Basic with formal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7EB1F70B-7F65-7D47-95E6-F3E523AD0D7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92" y="1024367"/>
            <a:ext cx="2448050" cy="38840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1384" y="1916832"/>
            <a:ext cx="10363200" cy="2592288"/>
          </a:xfrm>
        </p:spPr>
        <p:txBody>
          <a:bodyPr anchor="ctr">
            <a:noAutofit/>
          </a:bodyPr>
          <a:lstStyle>
            <a:lvl1pPr algn="l">
              <a:lnSpc>
                <a:spcPts val="4800"/>
              </a:lnSpc>
              <a:defRPr sz="4800" b="0" cap="all">
                <a:solidFill>
                  <a:srgbClr val="0AAD8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6" name="Date Placeholder 15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0FB82FD-5AD9-4A54-BFB2-DA41CA3BE211}" type="datetime1">
              <a:rPr lang="en-US" smtClean="0"/>
              <a:pPr/>
              <a:t>9/2/2025</a:t>
            </a:fld>
            <a:endParaRPr lang="en-US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CA"/>
              <a:t>This is the slide footer, which can be edited under Header &amp; Footer, along with slide numbers and date</a:t>
            </a:r>
            <a:endParaRPr lang="en-US" dirty="0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B7CDB38-6350-4CC9-AB0E-B9078CE1CE4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idx="1"/>
          </p:nvPr>
        </p:nvSpPr>
        <p:spPr>
          <a:xfrm>
            <a:off x="551384" y="3506986"/>
            <a:ext cx="10369152" cy="1002134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rgbClr val="0AAD88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19B4413-1374-5B4E-B988-72DF93ECD468}"/>
              </a:ext>
            </a:extLst>
          </p:cNvPr>
          <p:cNvSpPr/>
          <p:nvPr userDrawn="1"/>
        </p:nvSpPr>
        <p:spPr>
          <a:xfrm>
            <a:off x="8688288" y="5733256"/>
            <a:ext cx="2880320" cy="684665"/>
          </a:xfrm>
          <a:prstGeom prst="rect">
            <a:avLst/>
          </a:prstGeom>
          <a:blipFill dpi="0" rotWithShape="1">
            <a:blip r:embed="rId3">
              <a:alphaModFix amt="9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E20C128-7ABB-1B44-A68F-ECCC4C7A0E18}"/>
              </a:ext>
            </a:extLst>
          </p:cNvPr>
          <p:cNvSpPr/>
          <p:nvPr userDrawn="1"/>
        </p:nvSpPr>
        <p:spPr>
          <a:xfrm>
            <a:off x="10200456" y="6417921"/>
            <a:ext cx="1872208" cy="4400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40745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Blank - Logo bott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5361" y="274638"/>
            <a:ext cx="9601067" cy="563564"/>
          </a:xfrm>
        </p:spPr>
        <p:txBody>
          <a:bodyPr anchor="b"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540808B1-F63A-459A-967B-8DFF0485F571}" type="datetime1">
              <a:rPr lang="en-US" smtClean="0"/>
              <a:pPr/>
              <a:t>9/2/2025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CA"/>
              <a:t>This is the slide footer, which can be edited under Header &amp; Footer, along with slide numbers and date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B7CDB38-6350-4CC9-AB0E-B9078CE1CE4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5361" y="838201"/>
            <a:ext cx="9601067" cy="5334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b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4"/>
          </p:nvPr>
        </p:nvSpPr>
        <p:spPr>
          <a:xfrm>
            <a:off x="335360" y="1484784"/>
            <a:ext cx="11516853" cy="4752528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5863" y="476672"/>
            <a:ext cx="1510777" cy="2404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D7ADDDE-045B-E44F-BDEA-08AE7E6AC42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3069" y="318420"/>
            <a:ext cx="1616364" cy="41768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AA9C1ECB-7705-6B42-B534-5DF04A5F771B}"/>
              </a:ext>
            </a:extLst>
          </p:cNvPr>
          <p:cNvSpPr/>
          <p:nvPr userDrawn="1"/>
        </p:nvSpPr>
        <p:spPr>
          <a:xfrm>
            <a:off x="10345863" y="347241"/>
            <a:ext cx="1616364" cy="3600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247767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Title Bar - Logo Bott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838201"/>
            <a:ext cx="12192000" cy="533400"/>
          </a:xfrm>
          <a:prstGeom prst="rect">
            <a:avLst/>
          </a:prstGeom>
          <a:solidFill>
            <a:srgbClr val="398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5361" y="274638"/>
            <a:ext cx="9601067" cy="563564"/>
          </a:xfrm>
        </p:spPr>
        <p:txBody>
          <a:bodyPr anchor="ctr">
            <a:norm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CF302469-71F7-4EB7-9ADA-C10FEDD8CAC6}" type="datetime1">
              <a:rPr lang="en-US" smtClean="0"/>
              <a:pPr/>
              <a:t>9/2/2025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CA"/>
              <a:t>This is the slide footer, which can be edited under Header &amp; Footer, along with slide numbers and date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B7CDB38-6350-4CC9-AB0E-B9078CE1CE4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5361" y="836712"/>
            <a:ext cx="9601067" cy="533400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4"/>
          </p:nvPr>
        </p:nvSpPr>
        <p:spPr>
          <a:xfrm>
            <a:off x="335360" y="1484784"/>
            <a:ext cx="11516853" cy="4752528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FD90012-C036-0F41-B75F-09A3674CE13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1170" y="413014"/>
            <a:ext cx="1440161" cy="22849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D9EC9B9-43AC-CB49-8487-347669B75B16}"/>
              </a:ext>
            </a:extLst>
          </p:cNvPr>
          <p:cNvSpPr/>
          <p:nvPr userDrawn="1"/>
        </p:nvSpPr>
        <p:spPr>
          <a:xfrm>
            <a:off x="10293069" y="6381328"/>
            <a:ext cx="1616364" cy="3600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26682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Title Bar - Logo Bottom Righ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838201"/>
            <a:ext cx="12192000" cy="533400"/>
          </a:xfrm>
          <a:prstGeom prst="rect">
            <a:avLst/>
          </a:prstGeom>
          <a:solidFill>
            <a:srgbClr val="398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5361" y="274638"/>
            <a:ext cx="9601067" cy="563564"/>
          </a:xfrm>
        </p:spPr>
        <p:txBody>
          <a:bodyPr anchor="ctr">
            <a:normAutofit/>
          </a:bodyPr>
          <a:lstStyle>
            <a:lvl1pPr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EC8B1D39-4CFA-4E27-9537-9D120A8CD547}" type="datetime1">
              <a:rPr lang="en-US" smtClean="0"/>
              <a:pPr/>
              <a:t>9/2/2025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CA"/>
              <a:t>This is the slide footer, which can be edited under Header &amp; Footer, along with slide numbers and date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B7CDB38-6350-4CC9-AB0E-B9078CE1CE4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5361" y="836712"/>
            <a:ext cx="9601067" cy="533400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4"/>
          </p:nvPr>
        </p:nvSpPr>
        <p:spPr>
          <a:xfrm>
            <a:off x="335360" y="1484784"/>
            <a:ext cx="11516853" cy="4752528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55725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Half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>
            <a:spLocks noGrp="1"/>
          </p:cNvSpPr>
          <p:nvPr>
            <p:ph idx="14"/>
          </p:nvPr>
        </p:nvSpPr>
        <p:spPr>
          <a:xfrm>
            <a:off x="0" y="0"/>
            <a:ext cx="12192000" cy="3212976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5" name="Rectangle 14"/>
          <p:cNvSpPr/>
          <p:nvPr userDrawn="1"/>
        </p:nvSpPr>
        <p:spPr>
          <a:xfrm>
            <a:off x="0" y="3212976"/>
            <a:ext cx="12192000" cy="3645024"/>
          </a:xfrm>
          <a:prstGeom prst="rect">
            <a:avLst/>
          </a:prstGeom>
          <a:solidFill>
            <a:srgbClr val="398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5361" y="3717032"/>
            <a:ext cx="9601067" cy="563564"/>
          </a:xfrm>
        </p:spPr>
        <p:txBody>
          <a:bodyPr anchor="ctr">
            <a:noAutofit/>
          </a:bodyPr>
          <a:lstStyle>
            <a:lvl1pPr>
              <a:defRPr sz="5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5361" y="4279106"/>
            <a:ext cx="9601067" cy="533400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49733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nk Half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>
            <a:spLocks noGrp="1"/>
          </p:cNvSpPr>
          <p:nvPr>
            <p:ph idx="14"/>
          </p:nvPr>
        </p:nvSpPr>
        <p:spPr>
          <a:xfrm>
            <a:off x="0" y="0"/>
            <a:ext cx="12192000" cy="3212976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5" name="Rectangle 14"/>
          <p:cNvSpPr/>
          <p:nvPr userDrawn="1"/>
        </p:nvSpPr>
        <p:spPr>
          <a:xfrm>
            <a:off x="0" y="3212976"/>
            <a:ext cx="12192000" cy="3645024"/>
          </a:xfrm>
          <a:prstGeom prst="rect">
            <a:avLst/>
          </a:prstGeom>
          <a:solidFill>
            <a:srgbClr val="ED03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5361" y="3717032"/>
            <a:ext cx="9601067" cy="563564"/>
          </a:xfrm>
        </p:spPr>
        <p:txBody>
          <a:bodyPr anchor="ctr">
            <a:noAutofit/>
          </a:bodyPr>
          <a:lstStyle>
            <a:lvl1pPr>
              <a:defRPr sz="5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5361" y="4279106"/>
            <a:ext cx="9601067" cy="533400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009409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Half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462ED89-E857-F342-8101-D01552358E88}"/>
              </a:ext>
            </a:extLst>
          </p:cNvPr>
          <p:cNvSpPr/>
          <p:nvPr userDrawn="1"/>
        </p:nvSpPr>
        <p:spPr>
          <a:xfrm>
            <a:off x="10200456" y="6381328"/>
            <a:ext cx="1656184" cy="4766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ontent Placeholder 2"/>
          <p:cNvSpPr>
            <a:spLocks noGrp="1"/>
          </p:cNvSpPr>
          <p:nvPr>
            <p:ph idx="14"/>
          </p:nvPr>
        </p:nvSpPr>
        <p:spPr>
          <a:xfrm>
            <a:off x="6096000" y="0"/>
            <a:ext cx="6096000" cy="6858000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5" name="Rectangle 14"/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398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5361" y="1124744"/>
            <a:ext cx="5256583" cy="563564"/>
          </a:xfrm>
        </p:spPr>
        <p:txBody>
          <a:bodyPr anchor="ctr">
            <a:noAutofit/>
          </a:bodyPr>
          <a:lstStyle>
            <a:lvl1pPr>
              <a:defRPr sz="5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5361" y="1844824"/>
            <a:ext cx="5256583" cy="533400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62257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Title No Bar - Logo Bott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5361" y="274638"/>
            <a:ext cx="9601067" cy="563564"/>
          </a:xfrm>
        </p:spPr>
        <p:txBody>
          <a:bodyPr>
            <a:normAutofit/>
          </a:bodyPr>
          <a:lstStyle>
            <a:lvl1pPr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D57862B-7FA3-4EE4-8473-CF6C67EBCB39}" type="datetime1">
              <a:rPr lang="en-US" smtClean="0"/>
              <a:pPr/>
              <a:t>9/2/2025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CA"/>
              <a:t>This is the slide footer, which can be edited under Header &amp; Footer, along with slide numbers and date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B7CDB38-6350-4CC9-AB0E-B9078CE1CE4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5361" y="838201"/>
            <a:ext cx="9601067" cy="5334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b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4"/>
          </p:nvPr>
        </p:nvSpPr>
        <p:spPr>
          <a:xfrm>
            <a:off x="335360" y="1484784"/>
            <a:ext cx="11516853" cy="4752528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520594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Top Bar - Logo Bott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12192000" cy="506016"/>
          </a:xfrm>
          <a:prstGeom prst="rect">
            <a:avLst/>
          </a:prstGeom>
          <a:solidFill>
            <a:srgbClr val="398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28819C8-5172-4B4D-8B47-09E995D22C4F}" type="datetime1">
              <a:rPr lang="en-US" smtClean="0"/>
              <a:pPr/>
              <a:t>9/2/2025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CA"/>
              <a:t>This is the slide footer, which can be edited under Header &amp; Footer, along with slide numbers and date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B7CDB38-6350-4CC9-AB0E-B9078CE1CE4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5361" y="-27384"/>
            <a:ext cx="9601067" cy="506016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4"/>
          </p:nvPr>
        </p:nvSpPr>
        <p:spPr>
          <a:xfrm>
            <a:off x="335361" y="620688"/>
            <a:ext cx="11617291" cy="5904656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335360" y="5961784"/>
            <a:ext cx="11713301" cy="563563"/>
          </a:xfrm>
        </p:spPr>
        <p:txBody>
          <a:bodyPr anchor="b">
            <a:normAutofit/>
          </a:bodyPr>
          <a:lstStyle>
            <a:lvl1pPr algn="l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907503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Title with Formal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850FE744-3BC4-0C41-A71D-DB17FDE4A6B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92" y="1024367"/>
            <a:ext cx="2448050" cy="388409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0" y="2348880"/>
            <a:ext cx="12192000" cy="4509120"/>
          </a:xfrm>
          <a:prstGeom prst="rect">
            <a:avLst/>
          </a:prstGeom>
          <a:solidFill>
            <a:srgbClr val="398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CA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1384" y="2348883"/>
            <a:ext cx="10363200" cy="1362075"/>
          </a:xfrm>
        </p:spPr>
        <p:txBody>
          <a:bodyPr anchor="b">
            <a:noAutofit/>
          </a:bodyPr>
          <a:lstStyle>
            <a:lvl1pPr algn="l">
              <a:lnSpc>
                <a:spcPts val="4800"/>
              </a:lnSpc>
              <a:defRPr sz="4800" b="0" cap="all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1384" y="3717032"/>
            <a:ext cx="10369152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endParaRPr lang="en-US" dirty="0"/>
          </a:p>
        </p:txBody>
      </p:sp>
      <p:sp>
        <p:nvSpPr>
          <p:cNvPr id="16" name="Date Placeholder 15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56ED6557-8EC6-45FC-B359-5D206E9600ED}" type="datetime1">
              <a:rPr lang="en-US" smtClean="0"/>
              <a:pPr/>
              <a:t>9/2/2025</a:t>
            </a:fld>
            <a:endParaRPr lang="en-US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CA"/>
              <a:t>This is the slide footer, which can be edited under Header &amp; Footer, along with slide numbers and date</a:t>
            </a:r>
            <a:endParaRPr lang="en-US" dirty="0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B7CDB38-6350-4CC9-AB0E-B9078CE1CE4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5357" y="5756569"/>
            <a:ext cx="2933251" cy="65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55309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Title with HW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EF07A5D-A511-024A-BFBF-792F92A4D92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92" y="1024367"/>
            <a:ext cx="2448050" cy="388409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0" y="2348880"/>
            <a:ext cx="12192000" cy="4509120"/>
          </a:xfrm>
          <a:prstGeom prst="rect">
            <a:avLst/>
          </a:prstGeom>
          <a:solidFill>
            <a:srgbClr val="398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CA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1384" y="2348883"/>
            <a:ext cx="10363200" cy="1362075"/>
          </a:xfrm>
        </p:spPr>
        <p:txBody>
          <a:bodyPr anchor="b">
            <a:noAutofit/>
          </a:bodyPr>
          <a:lstStyle>
            <a:lvl1pPr algn="l">
              <a:lnSpc>
                <a:spcPts val="4800"/>
              </a:lnSpc>
              <a:defRPr sz="4800" b="0" cap="none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1384" y="3717032"/>
            <a:ext cx="10369152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endParaRPr lang="en-US" dirty="0"/>
          </a:p>
        </p:txBody>
      </p:sp>
      <p:sp>
        <p:nvSpPr>
          <p:cNvPr id="16" name="Date Placeholder 15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56ED6557-8EC6-45FC-B359-5D206E9600ED}" type="datetime1">
              <a:rPr lang="en-US" smtClean="0"/>
              <a:pPr/>
              <a:t>9/2/2025</a:t>
            </a:fld>
            <a:endParaRPr lang="en-US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CA"/>
              <a:t>This is the slide footer, which can be edited under Header &amp; Footer, along with slide numbers and date</a:t>
            </a:r>
            <a:endParaRPr lang="en-US" dirty="0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B7CDB38-6350-4CC9-AB0E-B9078CE1CE4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DDFF89-8F57-AE40-A965-8A5344176B7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6876" y="4581128"/>
            <a:ext cx="2938408" cy="2178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66893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Title Blank with formal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BE40A3BE-0884-9A40-9729-B4511D39048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92" y="1024367"/>
            <a:ext cx="2448050" cy="38840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1384" y="1916832"/>
            <a:ext cx="10363200" cy="2592288"/>
          </a:xfrm>
        </p:spPr>
        <p:txBody>
          <a:bodyPr anchor="ctr">
            <a:noAutofit/>
          </a:bodyPr>
          <a:lstStyle>
            <a:lvl1pPr algn="l">
              <a:lnSpc>
                <a:spcPts val="4800"/>
              </a:lnSpc>
              <a:defRPr sz="4800" b="0" cap="all">
                <a:solidFill>
                  <a:srgbClr val="3989C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6" name="Date Placeholder 15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0FB82FD-5AD9-4A54-BFB2-DA41CA3BE211}" type="datetime1">
              <a:rPr lang="en-US" smtClean="0"/>
              <a:pPr/>
              <a:t>9/2/2025</a:t>
            </a:fld>
            <a:endParaRPr lang="en-US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CA"/>
              <a:t>This is the slide footer, which can be edited under Header &amp; Footer, along with slide numbers and date</a:t>
            </a:r>
            <a:endParaRPr lang="en-US" dirty="0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B7CDB38-6350-4CC9-AB0E-B9078CE1CE4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idx="1"/>
          </p:nvPr>
        </p:nvSpPr>
        <p:spPr>
          <a:xfrm>
            <a:off x="551384" y="3506986"/>
            <a:ext cx="10369152" cy="1002134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rgbClr val="3989C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endParaRPr lang="en-US" dirty="0"/>
          </a:p>
        </p:txBody>
      </p:sp>
      <p:sp>
        <p:nvSpPr>
          <p:cNvPr id="22" name="Rectangle 21"/>
          <p:cNvSpPr/>
          <p:nvPr userDrawn="1"/>
        </p:nvSpPr>
        <p:spPr>
          <a:xfrm>
            <a:off x="8688288" y="5733256"/>
            <a:ext cx="2880320" cy="684665"/>
          </a:xfrm>
          <a:prstGeom prst="rect">
            <a:avLst/>
          </a:prstGeom>
          <a:blipFill dpi="0" rotWithShape="1">
            <a:blip r:embed="rId3">
              <a:alphaModFix amt="9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FA79E1E-4059-6D4C-B2DA-D243E675219E}"/>
              </a:ext>
            </a:extLst>
          </p:cNvPr>
          <p:cNvSpPr/>
          <p:nvPr userDrawn="1"/>
        </p:nvSpPr>
        <p:spPr>
          <a:xfrm>
            <a:off x="10200456" y="6417921"/>
            <a:ext cx="1728192" cy="3234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66198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 Blank - Logo bott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5361" y="274638"/>
            <a:ext cx="9601067" cy="563564"/>
          </a:xfrm>
        </p:spPr>
        <p:txBody>
          <a:bodyPr anchor="b"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540808B1-F63A-459A-967B-8DFF0485F571}" type="datetime1">
              <a:rPr lang="en-US" smtClean="0"/>
              <a:pPr/>
              <a:t>9/2/2025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CA"/>
              <a:t>This is the slide footer, which can be edited under Header &amp; Footer, along with slide numbers and date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B7CDB38-6350-4CC9-AB0E-B9078CE1CE4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5361" y="838201"/>
            <a:ext cx="9601067" cy="5334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b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4"/>
          </p:nvPr>
        </p:nvSpPr>
        <p:spPr>
          <a:xfrm>
            <a:off x="335360" y="1484784"/>
            <a:ext cx="11516853" cy="4752528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228924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 Title Bar -  Logo Top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838201"/>
            <a:ext cx="12192000" cy="533400"/>
          </a:xfrm>
          <a:prstGeom prst="rect">
            <a:avLst/>
          </a:prstGeom>
          <a:solidFill>
            <a:srgbClr val="FCAF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5361" y="274638"/>
            <a:ext cx="9601067" cy="563564"/>
          </a:xfrm>
        </p:spPr>
        <p:txBody>
          <a:bodyPr anchor="ctr">
            <a:normAutofit/>
          </a:bodyPr>
          <a:lstStyle>
            <a:lvl1pPr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CF302469-71F7-4EB7-9ADA-C10FEDD8CAC6}" type="datetime1">
              <a:rPr lang="en-US" smtClean="0"/>
              <a:pPr/>
              <a:t>9/2/2025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CA"/>
              <a:t>This is the slide footer, which can be edited under Header &amp; Footer, along with slide numbers and date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B7CDB38-6350-4CC9-AB0E-B9078CE1CE4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5361" y="836712"/>
            <a:ext cx="9601067" cy="533400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4"/>
          </p:nvPr>
        </p:nvSpPr>
        <p:spPr>
          <a:xfrm>
            <a:off x="335360" y="1484784"/>
            <a:ext cx="11516853" cy="4752528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1CC098A-9E4A-0E46-9529-FEABB0D27F62}"/>
              </a:ext>
            </a:extLst>
          </p:cNvPr>
          <p:cNvSpPr/>
          <p:nvPr userDrawn="1"/>
        </p:nvSpPr>
        <p:spPr>
          <a:xfrm>
            <a:off x="10293069" y="6453336"/>
            <a:ext cx="1616364" cy="2880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58CCDB9-4EA1-EB48-A095-88664431E2B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1170" y="413014"/>
            <a:ext cx="1440161" cy="228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61413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 Title Bar - Logo Bott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838201"/>
            <a:ext cx="12192000" cy="533400"/>
          </a:xfrm>
          <a:prstGeom prst="rect">
            <a:avLst/>
          </a:prstGeom>
          <a:solidFill>
            <a:srgbClr val="FCAF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5361" y="274638"/>
            <a:ext cx="9601067" cy="563564"/>
          </a:xfrm>
        </p:spPr>
        <p:txBody>
          <a:bodyPr anchor="ctr">
            <a:normAutofit/>
          </a:bodyPr>
          <a:lstStyle>
            <a:lvl1pPr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EC8B1D39-4CFA-4E27-9537-9D120A8CD547}" type="datetime1">
              <a:rPr lang="en-US" smtClean="0"/>
              <a:pPr/>
              <a:t>9/2/2025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CA"/>
              <a:t>This is the slide footer, which can be edited under Header &amp; Footer, along with slide numbers and date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B7CDB38-6350-4CC9-AB0E-B9078CE1CE4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5361" y="836712"/>
            <a:ext cx="9601067" cy="533400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4"/>
          </p:nvPr>
        </p:nvSpPr>
        <p:spPr>
          <a:xfrm>
            <a:off x="335360" y="1484784"/>
            <a:ext cx="11516853" cy="4752528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295188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 Half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>
            <a:spLocks noGrp="1"/>
          </p:cNvSpPr>
          <p:nvPr>
            <p:ph idx="14"/>
          </p:nvPr>
        </p:nvSpPr>
        <p:spPr>
          <a:xfrm>
            <a:off x="0" y="0"/>
            <a:ext cx="12192000" cy="3212976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5" name="Rectangle 14"/>
          <p:cNvSpPr/>
          <p:nvPr userDrawn="1"/>
        </p:nvSpPr>
        <p:spPr>
          <a:xfrm>
            <a:off x="0" y="3212976"/>
            <a:ext cx="12192000" cy="3645024"/>
          </a:xfrm>
          <a:prstGeom prst="rect">
            <a:avLst/>
          </a:prstGeom>
          <a:solidFill>
            <a:srgbClr val="FCAF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5361" y="3717032"/>
            <a:ext cx="9601067" cy="563564"/>
          </a:xfrm>
        </p:spPr>
        <p:txBody>
          <a:bodyPr anchor="ctr">
            <a:noAutofit/>
          </a:bodyPr>
          <a:lstStyle>
            <a:lvl1pPr>
              <a:defRPr sz="5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5361" y="4279106"/>
            <a:ext cx="9601067" cy="533400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72682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nk Half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>
            <a:spLocks noGrp="1"/>
          </p:cNvSpPr>
          <p:nvPr>
            <p:ph idx="14"/>
          </p:nvPr>
        </p:nvSpPr>
        <p:spPr>
          <a:xfrm>
            <a:off x="6096000" y="0"/>
            <a:ext cx="6096000" cy="6858000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5" name="Rectangle 14"/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ED03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5361" y="1124744"/>
            <a:ext cx="5256583" cy="563564"/>
          </a:xfrm>
        </p:spPr>
        <p:txBody>
          <a:bodyPr anchor="ctr">
            <a:noAutofit/>
          </a:bodyPr>
          <a:lstStyle>
            <a:lvl1pPr>
              <a:defRPr sz="5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5361" y="1844824"/>
            <a:ext cx="5256583" cy="533400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0437135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 Half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462ED89-E857-F342-8101-D01552358E88}"/>
              </a:ext>
            </a:extLst>
          </p:cNvPr>
          <p:cNvSpPr/>
          <p:nvPr userDrawn="1"/>
        </p:nvSpPr>
        <p:spPr>
          <a:xfrm>
            <a:off x="10200456" y="6381328"/>
            <a:ext cx="1656184" cy="4766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ontent Placeholder 2"/>
          <p:cNvSpPr>
            <a:spLocks noGrp="1"/>
          </p:cNvSpPr>
          <p:nvPr>
            <p:ph idx="14"/>
          </p:nvPr>
        </p:nvSpPr>
        <p:spPr>
          <a:xfrm>
            <a:off x="6096000" y="0"/>
            <a:ext cx="6096000" cy="6858000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5" name="Rectangle 14"/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FCAF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5361" y="1124744"/>
            <a:ext cx="5256583" cy="563564"/>
          </a:xfrm>
        </p:spPr>
        <p:txBody>
          <a:bodyPr anchor="ctr">
            <a:noAutofit/>
          </a:bodyPr>
          <a:lstStyle>
            <a:lvl1pPr>
              <a:defRPr sz="5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5361" y="1844824"/>
            <a:ext cx="5256583" cy="533400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7221162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 Title No Bar - Logo Bott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5361" y="274638"/>
            <a:ext cx="9601067" cy="563564"/>
          </a:xfrm>
        </p:spPr>
        <p:txBody>
          <a:bodyPr>
            <a:normAutofit/>
          </a:bodyPr>
          <a:lstStyle>
            <a:lvl1pPr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D57862B-7FA3-4EE4-8473-CF6C67EBCB39}" type="datetime1">
              <a:rPr lang="en-US" smtClean="0"/>
              <a:pPr/>
              <a:t>9/2/2025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CA"/>
              <a:t>This is the slide footer, which can be edited under Header &amp; Footer, along with slide numbers and date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B7CDB38-6350-4CC9-AB0E-B9078CE1CE4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5361" y="838201"/>
            <a:ext cx="9601067" cy="5334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b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4"/>
          </p:nvPr>
        </p:nvSpPr>
        <p:spPr>
          <a:xfrm>
            <a:off x="335360" y="1484784"/>
            <a:ext cx="11516853" cy="4752528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366131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 Top Bar - Logo Bott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506016"/>
          </a:xfrm>
          <a:prstGeom prst="rect">
            <a:avLst/>
          </a:prstGeom>
          <a:solidFill>
            <a:srgbClr val="FCAF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72AAFC7-B302-4CCF-9558-8AB367440633}" type="datetime1">
              <a:rPr lang="en-US" smtClean="0"/>
              <a:pPr/>
              <a:t>9/2/2025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CA"/>
              <a:t>This is the slide footer, which can be edited under Header &amp; Footer, along with slide numbers and date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B7CDB38-6350-4CC9-AB0E-B9078CE1CE4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5361" y="-27384"/>
            <a:ext cx="9601067" cy="506016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4"/>
          </p:nvPr>
        </p:nvSpPr>
        <p:spPr>
          <a:xfrm>
            <a:off x="335361" y="620688"/>
            <a:ext cx="11617291" cy="5904656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5360" y="5961487"/>
            <a:ext cx="9601067" cy="563563"/>
          </a:xfrm>
        </p:spPr>
        <p:txBody>
          <a:bodyPr>
            <a:normAutofit/>
          </a:bodyPr>
          <a:lstStyle>
            <a:lvl1pPr algn="l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9291972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 Title with Formal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50D5F9C7-9FF4-F941-8C81-F3197D2D035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92" y="1024367"/>
            <a:ext cx="2448050" cy="388409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0" y="2348880"/>
            <a:ext cx="12192000" cy="4509120"/>
          </a:xfrm>
          <a:prstGeom prst="rect">
            <a:avLst/>
          </a:prstGeom>
          <a:solidFill>
            <a:srgbClr val="FCAF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CA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1384" y="2348883"/>
            <a:ext cx="10363200" cy="1362075"/>
          </a:xfrm>
        </p:spPr>
        <p:txBody>
          <a:bodyPr anchor="b">
            <a:noAutofit/>
          </a:bodyPr>
          <a:lstStyle>
            <a:lvl1pPr algn="l">
              <a:lnSpc>
                <a:spcPts val="4800"/>
              </a:lnSpc>
              <a:defRPr sz="4800" b="0" cap="all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1384" y="3717032"/>
            <a:ext cx="10369152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endParaRPr lang="en-US" dirty="0"/>
          </a:p>
        </p:txBody>
      </p:sp>
      <p:sp>
        <p:nvSpPr>
          <p:cNvPr id="16" name="Date Placeholder 15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56ED6557-8EC6-45FC-B359-5D206E9600ED}" type="datetime1">
              <a:rPr lang="en-US" smtClean="0"/>
              <a:pPr/>
              <a:t>9/2/2025</a:t>
            </a:fld>
            <a:endParaRPr lang="en-US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CA"/>
              <a:t>This is the slide footer, which can be edited under Header &amp; Footer, along with slide numbers and date</a:t>
            </a:r>
            <a:endParaRPr lang="en-US" dirty="0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B7CDB38-6350-4CC9-AB0E-B9078CE1CE4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5357" y="5756569"/>
            <a:ext cx="2933251" cy="65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04244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 Title with HW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AD3160C0-A6C3-6145-BC13-2FF2038ECF0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92" y="1024367"/>
            <a:ext cx="2448050" cy="388409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0" y="2348880"/>
            <a:ext cx="12192000" cy="4509120"/>
          </a:xfrm>
          <a:prstGeom prst="rect">
            <a:avLst/>
          </a:prstGeom>
          <a:solidFill>
            <a:srgbClr val="FCAF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CA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1384" y="2348883"/>
            <a:ext cx="10363200" cy="1362075"/>
          </a:xfrm>
        </p:spPr>
        <p:txBody>
          <a:bodyPr anchor="b">
            <a:noAutofit/>
          </a:bodyPr>
          <a:lstStyle>
            <a:lvl1pPr algn="l">
              <a:lnSpc>
                <a:spcPts val="4800"/>
              </a:lnSpc>
              <a:defRPr sz="4800" b="0" cap="none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1384" y="3717032"/>
            <a:ext cx="10369152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endParaRPr lang="en-US" dirty="0"/>
          </a:p>
        </p:txBody>
      </p:sp>
      <p:sp>
        <p:nvSpPr>
          <p:cNvPr id="16" name="Date Placeholder 15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56ED6557-8EC6-45FC-B359-5D206E9600ED}" type="datetime1">
              <a:rPr lang="en-US" smtClean="0"/>
              <a:pPr/>
              <a:t>9/2/2025</a:t>
            </a:fld>
            <a:endParaRPr lang="en-US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CA"/>
              <a:t>This is the slide footer, which can be edited under Header &amp; Footer, along with slide numbers and date</a:t>
            </a:r>
            <a:endParaRPr lang="en-US" dirty="0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B7CDB38-6350-4CC9-AB0E-B9078CE1CE4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DDFF89-8F57-AE40-A965-8A5344176B7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6876" y="4581128"/>
            <a:ext cx="2938408" cy="2178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43552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 Title Blank with Formal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69528109-03A2-E64F-967C-36BC1EFB1F4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92" y="1024367"/>
            <a:ext cx="2448050" cy="38840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1384" y="1916832"/>
            <a:ext cx="10363200" cy="2592288"/>
          </a:xfrm>
        </p:spPr>
        <p:txBody>
          <a:bodyPr anchor="ctr">
            <a:noAutofit/>
          </a:bodyPr>
          <a:lstStyle>
            <a:lvl1pPr algn="l">
              <a:lnSpc>
                <a:spcPts val="4800"/>
              </a:lnSpc>
              <a:defRPr sz="4800" b="0" cap="all">
                <a:solidFill>
                  <a:srgbClr val="FCAF17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6" name="Date Placeholder 15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0FB82FD-5AD9-4A54-BFB2-DA41CA3BE211}" type="datetime1">
              <a:rPr lang="en-US" smtClean="0"/>
              <a:pPr/>
              <a:t>9/2/2025</a:t>
            </a:fld>
            <a:endParaRPr lang="en-US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CA"/>
              <a:t>This is the slide footer, which can be edited under Header &amp; Footer, along with slide numbers and date</a:t>
            </a:r>
            <a:endParaRPr lang="en-US" dirty="0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B7CDB38-6350-4CC9-AB0E-B9078CE1CE4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idx="1"/>
          </p:nvPr>
        </p:nvSpPr>
        <p:spPr>
          <a:xfrm>
            <a:off x="551384" y="3506986"/>
            <a:ext cx="10369152" cy="1002134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rgbClr val="FCAF17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1DE75FC-B753-5945-B1F8-09D61C52AB2C}"/>
              </a:ext>
            </a:extLst>
          </p:cNvPr>
          <p:cNvSpPr/>
          <p:nvPr userDrawn="1"/>
        </p:nvSpPr>
        <p:spPr>
          <a:xfrm>
            <a:off x="8688288" y="5733256"/>
            <a:ext cx="2880320" cy="684665"/>
          </a:xfrm>
          <a:prstGeom prst="rect">
            <a:avLst/>
          </a:prstGeom>
          <a:blipFill dpi="0" rotWithShape="1">
            <a:blip r:embed="rId3">
              <a:alphaModFix amt="9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7F8600E-CCBB-3648-941C-B98583C319F9}"/>
              </a:ext>
            </a:extLst>
          </p:cNvPr>
          <p:cNvSpPr/>
          <p:nvPr userDrawn="1"/>
        </p:nvSpPr>
        <p:spPr>
          <a:xfrm>
            <a:off x="10200456" y="6417921"/>
            <a:ext cx="1728192" cy="3234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188991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y Blank with Logo Bott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5361" y="274638"/>
            <a:ext cx="9601067" cy="563564"/>
          </a:xfrm>
        </p:spPr>
        <p:txBody>
          <a:bodyPr anchor="b"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56D93878-B235-46F8-9B0D-4981A02E34AD}" type="datetime1">
              <a:rPr lang="en-US" smtClean="0"/>
              <a:pPr/>
              <a:t>9/2/2025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CA"/>
              <a:t>This is the slide footer, which can be edited under Header &amp; Footer, along with slide numbers and date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B7CDB38-6350-4CC9-AB0E-B9078CE1CE4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5361" y="838201"/>
            <a:ext cx="9601067" cy="5334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b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4"/>
          </p:nvPr>
        </p:nvSpPr>
        <p:spPr>
          <a:xfrm>
            <a:off x="335360" y="1484784"/>
            <a:ext cx="11516853" cy="4752528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2091709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y Blank - Logo Top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5361" y="274638"/>
            <a:ext cx="9601067" cy="563564"/>
          </a:xfrm>
        </p:spPr>
        <p:txBody>
          <a:bodyPr anchor="b"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540808B1-F63A-459A-967B-8DFF0485F571}" type="datetime1">
              <a:rPr lang="en-US" smtClean="0"/>
              <a:pPr/>
              <a:t>9/2/2025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CA"/>
              <a:t>This is the slide footer, which can be edited under Header &amp; Footer, along with slide numbers and date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B7CDB38-6350-4CC9-AB0E-B9078CE1CE4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5361" y="838201"/>
            <a:ext cx="9601067" cy="5334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b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4"/>
          </p:nvPr>
        </p:nvSpPr>
        <p:spPr>
          <a:xfrm>
            <a:off x="335360" y="1484784"/>
            <a:ext cx="11516853" cy="4752528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335456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y Title Bar - Logo Top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838201"/>
            <a:ext cx="12192000" cy="533400"/>
          </a:xfrm>
          <a:prstGeom prst="rect">
            <a:avLst/>
          </a:prstGeom>
          <a:solidFill>
            <a:srgbClr val="9292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5361" y="274638"/>
            <a:ext cx="9601067" cy="563564"/>
          </a:xfrm>
        </p:spPr>
        <p:txBody>
          <a:bodyPr anchor="ctr">
            <a:normAutofit/>
          </a:bodyPr>
          <a:lstStyle>
            <a:lvl1pPr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CF302469-71F7-4EB7-9ADA-C10FEDD8CAC6}" type="datetime1">
              <a:rPr lang="en-US" smtClean="0"/>
              <a:pPr/>
              <a:t>9/2/2025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CA"/>
              <a:t>This is the slide footer, which can be edited under Header &amp; Footer, along with slide numbers and date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B7CDB38-6350-4CC9-AB0E-B9078CE1CE4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5361" y="836712"/>
            <a:ext cx="9601067" cy="533400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4"/>
          </p:nvPr>
        </p:nvSpPr>
        <p:spPr>
          <a:xfrm>
            <a:off x="335360" y="1484784"/>
            <a:ext cx="11516853" cy="4752528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7A9C6CD-C211-CD45-AF14-B91B0C3675C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1170" y="413014"/>
            <a:ext cx="1440161" cy="22849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A5C0DB1-217D-D84F-BCFF-D85D9250277D}"/>
              </a:ext>
            </a:extLst>
          </p:cNvPr>
          <p:cNvSpPr/>
          <p:nvPr userDrawn="1"/>
        </p:nvSpPr>
        <p:spPr>
          <a:xfrm>
            <a:off x="10293069" y="6453336"/>
            <a:ext cx="1616364" cy="2880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936569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y Title Bar - Logo Bott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838201"/>
            <a:ext cx="12192000" cy="533400"/>
          </a:xfrm>
          <a:prstGeom prst="rect">
            <a:avLst/>
          </a:prstGeom>
          <a:solidFill>
            <a:srgbClr val="9292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5361" y="274638"/>
            <a:ext cx="9601067" cy="563564"/>
          </a:xfrm>
        </p:spPr>
        <p:txBody>
          <a:bodyPr anchor="ctr">
            <a:normAutofit/>
          </a:bodyPr>
          <a:lstStyle>
            <a:lvl1pPr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EC8B1D39-4CFA-4E27-9537-9D120A8CD547}" type="datetime1">
              <a:rPr lang="en-US" smtClean="0"/>
              <a:pPr/>
              <a:t>9/2/2025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CA"/>
              <a:t>This is the slide footer, which can be edited under Header &amp; Footer, along with slide numbers and date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B7CDB38-6350-4CC9-AB0E-B9078CE1CE4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5361" y="836712"/>
            <a:ext cx="9601067" cy="533400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4"/>
          </p:nvPr>
        </p:nvSpPr>
        <p:spPr>
          <a:xfrm>
            <a:off x="335360" y="1484784"/>
            <a:ext cx="11516853" cy="4752528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2AFE199-E756-F240-9DD5-700C15C111B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1170" y="6512874"/>
            <a:ext cx="1440161" cy="228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4142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nk Basic - Logo Bott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B9783AF-9CA9-F643-9710-CDABBD628CA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1170" y="6512874"/>
            <a:ext cx="1440161" cy="22849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5361" y="274638"/>
            <a:ext cx="9601067" cy="563564"/>
          </a:xfrm>
        </p:spPr>
        <p:txBody>
          <a:bodyPr>
            <a:normAutofit/>
          </a:bodyPr>
          <a:lstStyle>
            <a:lvl1pPr>
              <a:defRPr sz="2400">
                <a:solidFill>
                  <a:srgbClr val="ED037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D57862B-7FA3-4EE4-8473-CF6C67EBCB39}" type="datetime1">
              <a:rPr lang="en-US" smtClean="0"/>
              <a:pPr/>
              <a:t>9/2/2025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CA"/>
              <a:t>This is the slide footer, which can be edited under Header &amp; Footer, along with slide numbers and date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B7CDB38-6350-4CC9-AB0E-B9078CE1CE4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5361" y="838201"/>
            <a:ext cx="9601067" cy="5334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b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4"/>
          </p:nvPr>
        </p:nvSpPr>
        <p:spPr>
          <a:xfrm>
            <a:off x="335360" y="1484784"/>
            <a:ext cx="11516853" cy="4752528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3698004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y Half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>
            <a:spLocks noGrp="1"/>
          </p:cNvSpPr>
          <p:nvPr>
            <p:ph idx="14"/>
          </p:nvPr>
        </p:nvSpPr>
        <p:spPr>
          <a:xfrm>
            <a:off x="0" y="0"/>
            <a:ext cx="12192000" cy="3212976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5" name="Rectangle 14"/>
          <p:cNvSpPr/>
          <p:nvPr userDrawn="1"/>
        </p:nvSpPr>
        <p:spPr>
          <a:xfrm>
            <a:off x="0" y="3212976"/>
            <a:ext cx="12192000" cy="3645024"/>
          </a:xfrm>
          <a:prstGeom prst="rect">
            <a:avLst/>
          </a:prstGeom>
          <a:solidFill>
            <a:srgbClr val="9292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5361" y="3717032"/>
            <a:ext cx="9601067" cy="563564"/>
          </a:xfrm>
        </p:spPr>
        <p:txBody>
          <a:bodyPr anchor="ctr">
            <a:noAutofit/>
          </a:bodyPr>
          <a:lstStyle>
            <a:lvl1pPr>
              <a:defRPr sz="5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5361" y="4279106"/>
            <a:ext cx="9601067" cy="533400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2015851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y Half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462ED89-E857-F342-8101-D01552358E88}"/>
              </a:ext>
            </a:extLst>
          </p:cNvPr>
          <p:cNvSpPr/>
          <p:nvPr userDrawn="1"/>
        </p:nvSpPr>
        <p:spPr>
          <a:xfrm>
            <a:off x="10200456" y="6381328"/>
            <a:ext cx="1656184" cy="4766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ontent Placeholder 2"/>
          <p:cNvSpPr>
            <a:spLocks noGrp="1"/>
          </p:cNvSpPr>
          <p:nvPr>
            <p:ph idx="14"/>
          </p:nvPr>
        </p:nvSpPr>
        <p:spPr>
          <a:xfrm>
            <a:off x="6096000" y="0"/>
            <a:ext cx="6096000" cy="6858000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5" name="Rectangle 14"/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9292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5361" y="1124744"/>
            <a:ext cx="5256583" cy="563564"/>
          </a:xfrm>
        </p:spPr>
        <p:txBody>
          <a:bodyPr anchor="ctr">
            <a:noAutofit/>
          </a:bodyPr>
          <a:lstStyle>
            <a:lvl1pPr>
              <a:defRPr sz="5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5361" y="1844824"/>
            <a:ext cx="5256583" cy="533400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490535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ty Title No Bar - Logo Bott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5361" y="274638"/>
            <a:ext cx="9601067" cy="563564"/>
          </a:xfrm>
        </p:spPr>
        <p:txBody>
          <a:bodyPr>
            <a:normAutofit/>
          </a:bodyPr>
          <a:lstStyle>
            <a:lvl1pPr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D57862B-7FA3-4EE4-8473-CF6C67EBCB39}" type="datetime1">
              <a:rPr lang="en-US" smtClean="0"/>
              <a:pPr/>
              <a:t>9/2/2025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CA"/>
              <a:t>This is the slide footer, which can be edited under Header &amp; Footer, along with slide numbers and date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B7CDB38-6350-4CC9-AB0E-B9078CE1CE4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5361" y="838201"/>
            <a:ext cx="9601067" cy="5334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b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4"/>
          </p:nvPr>
        </p:nvSpPr>
        <p:spPr>
          <a:xfrm>
            <a:off x="335360" y="1484784"/>
            <a:ext cx="11516853" cy="4752528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6481609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y Top Bar - Logo Bott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506016"/>
          </a:xfrm>
          <a:prstGeom prst="rect">
            <a:avLst/>
          </a:prstGeom>
          <a:solidFill>
            <a:srgbClr val="9292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72AAFC7-B302-4CCF-9558-8AB367440633}" type="datetime1">
              <a:rPr lang="en-US" smtClean="0"/>
              <a:pPr/>
              <a:t>9/2/2025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CA"/>
              <a:t>This is the slide footer, which can be edited under Header &amp; Footer, along with slide numbers and date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B7CDB38-6350-4CC9-AB0E-B9078CE1CE4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5361" y="-27384"/>
            <a:ext cx="9601067" cy="506016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4"/>
          </p:nvPr>
        </p:nvSpPr>
        <p:spPr>
          <a:xfrm>
            <a:off x="335361" y="620688"/>
            <a:ext cx="11617291" cy="5904656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5360" y="5961487"/>
            <a:ext cx="9601067" cy="563563"/>
          </a:xfrm>
        </p:spPr>
        <p:txBody>
          <a:bodyPr>
            <a:normAutofit/>
          </a:bodyPr>
          <a:lstStyle>
            <a:lvl1pPr algn="l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9559568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y Title with Formal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AD85D5B3-F476-1948-B9C5-A6FAFD8D81B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92" y="1024367"/>
            <a:ext cx="2448050" cy="388409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0" y="2348880"/>
            <a:ext cx="12192000" cy="4509120"/>
          </a:xfrm>
          <a:prstGeom prst="rect">
            <a:avLst/>
          </a:prstGeom>
          <a:solidFill>
            <a:srgbClr val="9292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CA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1384" y="2348883"/>
            <a:ext cx="10363200" cy="1362075"/>
          </a:xfrm>
        </p:spPr>
        <p:txBody>
          <a:bodyPr anchor="b">
            <a:noAutofit/>
          </a:bodyPr>
          <a:lstStyle>
            <a:lvl1pPr algn="l">
              <a:lnSpc>
                <a:spcPts val="4800"/>
              </a:lnSpc>
              <a:defRPr sz="4800" b="0" cap="all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1384" y="3717032"/>
            <a:ext cx="10369152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endParaRPr lang="en-US" dirty="0"/>
          </a:p>
        </p:txBody>
      </p:sp>
      <p:sp>
        <p:nvSpPr>
          <p:cNvPr id="16" name="Date Placeholder 15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56ED6557-8EC6-45FC-B359-5D206E9600ED}" type="datetime1">
              <a:rPr lang="en-US" smtClean="0"/>
              <a:pPr/>
              <a:t>9/2/2025</a:t>
            </a:fld>
            <a:endParaRPr lang="en-US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CA"/>
              <a:t>This is the slide footer, which can be edited under Header &amp; Footer, along with slide numbers and date</a:t>
            </a:r>
            <a:endParaRPr lang="en-US" dirty="0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B7CDB38-6350-4CC9-AB0E-B9078CE1CE4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5357" y="5756569"/>
            <a:ext cx="2933251" cy="65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105760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y Title with HW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A19CBFF-5DA8-C341-A194-572FB5991EB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92" y="1024367"/>
            <a:ext cx="2448050" cy="388409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0" y="2348880"/>
            <a:ext cx="12192000" cy="4509120"/>
          </a:xfrm>
          <a:prstGeom prst="rect">
            <a:avLst/>
          </a:prstGeom>
          <a:solidFill>
            <a:srgbClr val="9292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CA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1384" y="2348883"/>
            <a:ext cx="10363200" cy="1362075"/>
          </a:xfrm>
        </p:spPr>
        <p:txBody>
          <a:bodyPr anchor="b">
            <a:noAutofit/>
          </a:bodyPr>
          <a:lstStyle>
            <a:lvl1pPr algn="l">
              <a:lnSpc>
                <a:spcPts val="4800"/>
              </a:lnSpc>
              <a:defRPr sz="4800" b="0" cap="none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1384" y="3717032"/>
            <a:ext cx="10369152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endParaRPr lang="en-US" dirty="0"/>
          </a:p>
        </p:txBody>
      </p:sp>
      <p:sp>
        <p:nvSpPr>
          <p:cNvPr id="16" name="Date Placeholder 15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56ED6557-8EC6-45FC-B359-5D206E9600ED}" type="datetime1">
              <a:rPr lang="en-US" smtClean="0"/>
              <a:pPr/>
              <a:t>9/2/2025</a:t>
            </a:fld>
            <a:endParaRPr lang="en-US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CA"/>
              <a:t>This is the slide footer, which can be edited under Header &amp; Footer, along with slide numbers and date</a:t>
            </a:r>
            <a:endParaRPr lang="en-US" dirty="0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B7CDB38-6350-4CC9-AB0E-B9078CE1CE4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DDFF89-8F57-AE40-A965-8A5344176B7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6876" y="4581128"/>
            <a:ext cx="2938408" cy="2178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94677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ty Title Blank with Formal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1384" y="1916832"/>
            <a:ext cx="10363200" cy="2592288"/>
          </a:xfrm>
        </p:spPr>
        <p:txBody>
          <a:bodyPr anchor="ctr">
            <a:noAutofit/>
          </a:bodyPr>
          <a:lstStyle>
            <a:lvl1pPr algn="l">
              <a:lnSpc>
                <a:spcPts val="4800"/>
              </a:lnSpc>
              <a:defRPr sz="4800" b="0" cap="all">
                <a:solidFill>
                  <a:srgbClr val="92929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6" name="Date Placeholder 15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0FB82FD-5AD9-4A54-BFB2-DA41CA3BE211}" type="datetime1">
              <a:rPr lang="en-US" smtClean="0"/>
              <a:pPr/>
              <a:t>9/2/2025</a:t>
            </a:fld>
            <a:endParaRPr lang="en-US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CA"/>
              <a:t>This is the slide footer, which can be edited under Header &amp; Footer, along with slide numbers and date</a:t>
            </a:r>
            <a:endParaRPr lang="en-US" dirty="0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B7CDB38-6350-4CC9-AB0E-B9078CE1CE4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idx="1"/>
          </p:nvPr>
        </p:nvSpPr>
        <p:spPr>
          <a:xfrm>
            <a:off x="551384" y="3506986"/>
            <a:ext cx="10369152" cy="1002134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rgbClr val="92929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endParaRPr lang="en-US" dirty="0"/>
          </a:p>
        </p:txBody>
      </p:sp>
      <p:sp>
        <p:nvSpPr>
          <p:cNvPr id="22" name="Rectangle 21"/>
          <p:cNvSpPr/>
          <p:nvPr userDrawn="1"/>
        </p:nvSpPr>
        <p:spPr>
          <a:xfrm>
            <a:off x="8688288" y="5733256"/>
            <a:ext cx="2880320" cy="684665"/>
          </a:xfrm>
          <a:prstGeom prst="rect">
            <a:avLst/>
          </a:prstGeom>
          <a:blipFill dpi="0" rotWithShape="1">
            <a:blip r:embed="rId2">
              <a:alphaModFix amt="9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AB46D33-AEE0-4B44-96C5-9DF44DA9F4C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92" y="1024367"/>
            <a:ext cx="2448050" cy="38840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FBFAEFA-7989-2D4E-B407-C70594E59033}"/>
              </a:ext>
            </a:extLst>
          </p:cNvPr>
          <p:cNvSpPr/>
          <p:nvPr userDrawn="1"/>
        </p:nvSpPr>
        <p:spPr>
          <a:xfrm>
            <a:off x="10293069" y="6453336"/>
            <a:ext cx="1616364" cy="2880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925468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old Blank - Logo Top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5361" y="274638"/>
            <a:ext cx="9601067" cy="563564"/>
          </a:xfrm>
        </p:spPr>
        <p:txBody>
          <a:bodyPr anchor="b"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540808B1-F63A-459A-967B-8DFF0485F571}" type="datetime1">
              <a:rPr lang="en-US" smtClean="0"/>
              <a:pPr/>
              <a:t>9/2/2025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CA"/>
              <a:t>This is the slide footer, which can be edited under Header &amp; Footer, along with slide numbers and date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B7CDB38-6350-4CC9-AB0E-B9078CE1CE4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5361" y="838201"/>
            <a:ext cx="9601067" cy="5334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b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4"/>
          </p:nvPr>
        </p:nvSpPr>
        <p:spPr>
          <a:xfrm>
            <a:off x="335360" y="1484784"/>
            <a:ext cx="11516853" cy="4752528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69EBD09-9E6C-EA45-8A15-D292326849C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1170" y="454153"/>
            <a:ext cx="1440161" cy="22849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4B6B18B-AB28-AA4D-83BD-446B5D203650}"/>
              </a:ext>
            </a:extLst>
          </p:cNvPr>
          <p:cNvSpPr/>
          <p:nvPr userDrawn="1"/>
        </p:nvSpPr>
        <p:spPr>
          <a:xfrm>
            <a:off x="10293069" y="6453336"/>
            <a:ext cx="1616364" cy="2880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101111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old Title Bar - Logo Top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838201"/>
            <a:ext cx="12192000" cy="533400"/>
          </a:xfrm>
          <a:prstGeom prst="rect">
            <a:avLst/>
          </a:prstGeom>
          <a:solidFill>
            <a:srgbClr val="EACC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5361" y="274638"/>
            <a:ext cx="9601067" cy="563564"/>
          </a:xfrm>
        </p:spPr>
        <p:txBody>
          <a:bodyPr anchor="ctr">
            <a:normAutofit/>
          </a:bodyPr>
          <a:lstStyle>
            <a:lvl1pPr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CF302469-71F7-4EB7-9ADA-C10FEDD8CAC6}" type="datetime1">
              <a:rPr lang="en-US" smtClean="0"/>
              <a:pPr/>
              <a:t>9/2/2025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CA"/>
              <a:t>This is the slide footer, which can be edited under Header &amp; Footer, along with slide numbers and date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B7CDB38-6350-4CC9-AB0E-B9078CE1CE4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5361" y="836712"/>
            <a:ext cx="9601067" cy="533400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4"/>
          </p:nvPr>
        </p:nvSpPr>
        <p:spPr>
          <a:xfrm>
            <a:off x="335360" y="1484784"/>
            <a:ext cx="11516853" cy="4752528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0C5FD76-5D1E-DD46-92C4-84879FCD4AF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1170" y="413014"/>
            <a:ext cx="1440161" cy="22849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AD2CD78-9605-124A-BD79-E9E50314E2B9}"/>
              </a:ext>
            </a:extLst>
          </p:cNvPr>
          <p:cNvSpPr/>
          <p:nvPr userDrawn="1"/>
        </p:nvSpPr>
        <p:spPr>
          <a:xfrm>
            <a:off x="10293069" y="6453336"/>
            <a:ext cx="1616364" cy="2880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867193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old Title Bar - Logo Bott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838201"/>
            <a:ext cx="12192000" cy="533400"/>
          </a:xfrm>
          <a:prstGeom prst="rect">
            <a:avLst/>
          </a:prstGeom>
          <a:solidFill>
            <a:srgbClr val="EACC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5361" y="274638"/>
            <a:ext cx="9601067" cy="563564"/>
          </a:xfrm>
        </p:spPr>
        <p:txBody>
          <a:bodyPr anchor="ctr">
            <a:normAutofit/>
          </a:bodyPr>
          <a:lstStyle>
            <a:lvl1pPr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EC8B1D39-4CFA-4E27-9537-9D120A8CD547}" type="datetime1">
              <a:rPr lang="en-US" smtClean="0"/>
              <a:pPr/>
              <a:t>9/2/2025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CA"/>
              <a:t>This is the slide footer, which can be edited under Header &amp; Footer, along with slide numbers and date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B7CDB38-6350-4CC9-AB0E-B9078CE1CE4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5361" y="836712"/>
            <a:ext cx="9601067" cy="533400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4"/>
          </p:nvPr>
        </p:nvSpPr>
        <p:spPr>
          <a:xfrm>
            <a:off x="335360" y="1484784"/>
            <a:ext cx="11516853" cy="4752528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66279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nk Top Bar - Logo Bott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C0562C7-A6C2-594B-86B1-EC3B8C2D7CF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1170" y="6512874"/>
            <a:ext cx="1440161" cy="228497"/>
          </a:xfrm>
          <a:prstGeom prst="rect">
            <a:avLst/>
          </a:prstGeom>
        </p:spPr>
      </p:pic>
      <p:sp>
        <p:nvSpPr>
          <p:cNvPr id="15" name="Rectangle 14"/>
          <p:cNvSpPr/>
          <p:nvPr userDrawn="1"/>
        </p:nvSpPr>
        <p:spPr>
          <a:xfrm>
            <a:off x="0" y="0"/>
            <a:ext cx="12192000" cy="506016"/>
          </a:xfrm>
          <a:prstGeom prst="rect">
            <a:avLst/>
          </a:prstGeom>
          <a:solidFill>
            <a:srgbClr val="ED03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72AAFC7-B302-4CCF-9558-8AB367440633}" type="datetime1">
              <a:rPr lang="en-US" smtClean="0"/>
              <a:pPr/>
              <a:t>9/2/2025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CA"/>
              <a:t>This is the slide footer, which can be edited under Header &amp; Footer, along with slide numbers and date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B7CDB38-6350-4CC9-AB0E-B9078CE1CE4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5361" y="-27384"/>
            <a:ext cx="9601067" cy="506016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4"/>
          </p:nvPr>
        </p:nvSpPr>
        <p:spPr>
          <a:xfrm>
            <a:off x="335361" y="620688"/>
            <a:ext cx="11617291" cy="5904656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5360" y="5961487"/>
            <a:ext cx="9601067" cy="563563"/>
          </a:xfrm>
        </p:spPr>
        <p:txBody>
          <a:bodyPr>
            <a:normAutofit/>
          </a:bodyPr>
          <a:lstStyle>
            <a:lvl1pPr algn="l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3181226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old Half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>
            <a:spLocks noGrp="1"/>
          </p:cNvSpPr>
          <p:nvPr>
            <p:ph idx="14"/>
          </p:nvPr>
        </p:nvSpPr>
        <p:spPr>
          <a:xfrm>
            <a:off x="0" y="0"/>
            <a:ext cx="12192000" cy="3212976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5" name="Rectangle 14"/>
          <p:cNvSpPr/>
          <p:nvPr userDrawn="1"/>
        </p:nvSpPr>
        <p:spPr>
          <a:xfrm>
            <a:off x="0" y="3212976"/>
            <a:ext cx="12192000" cy="3645024"/>
          </a:xfrm>
          <a:prstGeom prst="rect">
            <a:avLst/>
          </a:prstGeom>
          <a:solidFill>
            <a:srgbClr val="EACC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5361" y="3717032"/>
            <a:ext cx="9601067" cy="563564"/>
          </a:xfrm>
        </p:spPr>
        <p:txBody>
          <a:bodyPr anchor="ctr">
            <a:noAutofit/>
          </a:bodyPr>
          <a:lstStyle>
            <a:lvl1pPr>
              <a:defRPr sz="5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5361" y="4279106"/>
            <a:ext cx="9601067" cy="533400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1427649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old Half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67BBE12-5279-134C-8C5C-B521F5578401}"/>
              </a:ext>
            </a:extLst>
          </p:cNvPr>
          <p:cNvSpPr/>
          <p:nvPr userDrawn="1"/>
        </p:nvSpPr>
        <p:spPr>
          <a:xfrm>
            <a:off x="10272464" y="6309320"/>
            <a:ext cx="1584175" cy="432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ontent Placeholder 2"/>
          <p:cNvSpPr>
            <a:spLocks noGrp="1"/>
          </p:cNvSpPr>
          <p:nvPr>
            <p:ph idx="14"/>
          </p:nvPr>
        </p:nvSpPr>
        <p:spPr>
          <a:xfrm>
            <a:off x="6096000" y="0"/>
            <a:ext cx="6096000" cy="6858000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5" name="Rectangle 14"/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EACC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5361" y="1124744"/>
            <a:ext cx="5256583" cy="563564"/>
          </a:xfrm>
        </p:spPr>
        <p:txBody>
          <a:bodyPr anchor="ctr">
            <a:noAutofit/>
          </a:bodyPr>
          <a:lstStyle>
            <a:lvl1pPr>
              <a:defRPr sz="5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5361" y="1844824"/>
            <a:ext cx="5256583" cy="533400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4378985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old Title No Bar - Logo Bott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5361" y="274638"/>
            <a:ext cx="9601067" cy="563564"/>
          </a:xfrm>
        </p:spPr>
        <p:txBody>
          <a:bodyPr>
            <a:normAutofit/>
          </a:bodyPr>
          <a:lstStyle>
            <a:lvl1pPr>
              <a:defRPr sz="2400">
                <a:solidFill>
                  <a:srgbClr val="EACC1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D57862B-7FA3-4EE4-8473-CF6C67EBCB39}" type="datetime1">
              <a:rPr lang="en-US" smtClean="0"/>
              <a:pPr/>
              <a:t>9/2/2025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CA"/>
              <a:t>This is the slide footer, which can be edited under Header &amp; Footer, along with slide numbers and date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B7CDB38-6350-4CC9-AB0E-B9078CE1CE4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5361" y="838201"/>
            <a:ext cx="9601067" cy="5334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b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4"/>
          </p:nvPr>
        </p:nvSpPr>
        <p:spPr>
          <a:xfrm>
            <a:off x="335360" y="1484784"/>
            <a:ext cx="11516853" cy="4752528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186546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old Top Bar - Logo Bott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506016"/>
          </a:xfrm>
          <a:prstGeom prst="rect">
            <a:avLst/>
          </a:prstGeom>
          <a:solidFill>
            <a:srgbClr val="EACC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72AAFC7-B302-4CCF-9558-8AB367440633}" type="datetime1">
              <a:rPr lang="en-US" smtClean="0"/>
              <a:pPr/>
              <a:t>9/2/2025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CA"/>
              <a:t>This is the slide footer, which can be edited under Header &amp; Footer, along with slide numbers and date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B7CDB38-6350-4CC9-AB0E-B9078CE1CE4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5361" y="-27384"/>
            <a:ext cx="9601067" cy="506016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4"/>
          </p:nvPr>
        </p:nvSpPr>
        <p:spPr>
          <a:xfrm>
            <a:off x="335361" y="620688"/>
            <a:ext cx="11617291" cy="5904656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5360" y="5961487"/>
            <a:ext cx="9601067" cy="563563"/>
          </a:xfrm>
        </p:spPr>
        <p:txBody>
          <a:bodyPr>
            <a:normAutofit/>
          </a:bodyPr>
          <a:lstStyle>
            <a:lvl1pPr algn="l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2201585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old Title with Formal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2348880"/>
            <a:ext cx="12192000" cy="4509120"/>
          </a:xfrm>
          <a:prstGeom prst="rect">
            <a:avLst/>
          </a:prstGeom>
          <a:solidFill>
            <a:srgbClr val="EACC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CA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1384" y="2348883"/>
            <a:ext cx="10363200" cy="1362075"/>
          </a:xfrm>
        </p:spPr>
        <p:txBody>
          <a:bodyPr anchor="b">
            <a:noAutofit/>
          </a:bodyPr>
          <a:lstStyle>
            <a:lvl1pPr algn="l">
              <a:lnSpc>
                <a:spcPts val="4800"/>
              </a:lnSpc>
              <a:defRPr sz="4800" b="0" cap="all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1384" y="3717032"/>
            <a:ext cx="10369152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endParaRPr lang="en-US" dirty="0"/>
          </a:p>
        </p:txBody>
      </p:sp>
      <p:sp>
        <p:nvSpPr>
          <p:cNvPr id="16" name="Date Placeholder 15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56ED6557-8EC6-45FC-B359-5D206E9600ED}" type="datetime1">
              <a:rPr lang="en-US" smtClean="0"/>
              <a:pPr/>
              <a:t>9/2/2025</a:t>
            </a:fld>
            <a:endParaRPr lang="en-US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CA"/>
              <a:t>This is the slide footer, which can be edited under Header &amp; Footer, along with slide numbers and date</a:t>
            </a:r>
            <a:endParaRPr lang="en-US" dirty="0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B7CDB38-6350-4CC9-AB0E-B9078CE1CE4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5357" y="5756569"/>
            <a:ext cx="2933251" cy="6521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9A26479-5203-0C49-B7D7-8080A14B660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92" y="1024367"/>
            <a:ext cx="2448050" cy="388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196761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old Title with HW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2348880"/>
            <a:ext cx="12192000" cy="4509120"/>
          </a:xfrm>
          <a:prstGeom prst="rect">
            <a:avLst/>
          </a:prstGeom>
          <a:solidFill>
            <a:srgbClr val="EACC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CA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1384" y="2348883"/>
            <a:ext cx="10363200" cy="1362075"/>
          </a:xfrm>
        </p:spPr>
        <p:txBody>
          <a:bodyPr anchor="b">
            <a:noAutofit/>
          </a:bodyPr>
          <a:lstStyle>
            <a:lvl1pPr algn="l">
              <a:lnSpc>
                <a:spcPts val="4800"/>
              </a:lnSpc>
              <a:defRPr sz="4800" b="0" cap="none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1384" y="3717032"/>
            <a:ext cx="10369152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endParaRPr lang="en-US" dirty="0"/>
          </a:p>
        </p:txBody>
      </p:sp>
      <p:sp>
        <p:nvSpPr>
          <p:cNvPr id="16" name="Date Placeholder 15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56ED6557-8EC6-45FC-B359-5D206E9600ED}" type="datetime1">
              <a:rPr lang="en-US" smtClean="0"/>
              <a:pPr/>
              <a:t>9/2/2025</a:t>
            </a:fld>
            <a:endParaRPr lang="en-US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CA"/>
              <a:t>This is the slide footer, which can be edited under Header &amp; Footer, along with slide numbers and date</a:t>
            </a:r>
            <a:endParaRPr lang="en-US" dirty="0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B7CDB38-6350-4CC9-AB0E-B9078CE1CE4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DDFF89-8F57-AE40-A965-8A5344176B7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6876" y="4581128"/>
            <a:ext cx="2938408" cy="21788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E1CA3E9-B6E4-8A4B-8871-5A4E67F3336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92" y="1024367"/>
            <a:ext cx="2448050" cy="388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040375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old Title Blank with Formal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1384" y="1916832"/>
            <a:ext cx="10363200" cy="2592288"/>
          </a:xfrm>
        </p:spPr>
        <p:txBody>
          <a:bodyPr anchor="ctr">
            <a:noAutofit/>
          </a:bodyPr>
          <a:lstStyle>
            <a:lvl1pPr algn="l">
              <a:lnSpc>
                <a:spcPts val="4800"/>
              </a:lnSpc>
              <a:defRPr sz="4800" b="0" cap="all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6" name="Date Placeholder 15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0FB82FD-5AD9-4A54-BFB2-DA41CA3BE211}" type="datetime1">
              <a:rPr lang="en-US" smtClean="0"/>
              <a:pPr/>
              <a:t>9/2/2025</a:t>
            </a:fld>
            <a:endParaRPr lang="en-US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CA"/>
              <a:t>This is the slide footer, which can be edited under Header &amp; Footer, along with slide numbers and date</a:t>
            </a:r>
            <a:endParaRPr lang="en-US" dirty="0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B7CDB38-6350-4CC9-AB0E-B9078CE1CE4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idx="1"/>
          </p:nvPr>
        </p:nvSpPr>
        <p:spPr>
          <a:xfrm>
            <a:off x="551384" y="3506986"/>
            <a:ext cx="10369152" cy="1002134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rgbClr val="EACC1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171D495-C219-A746-8610-2F0C9838351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6409" y="5651500"/>
            <a:ext cx="2842199" cy="7572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BEAC545-525B-E24B-883C-56D60E4E600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92" y="1024367"/>
            <a:ext cx="2448050" cy="38840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348241C-3B0A-7749-B7A2-6AD8F3FB35F6}"/>
              </a:ext>
            </a:extLst>
          </p:cNvPr>
          <p:cNvSpPr/>
          <p:nvPr userDrawn="1"/>
        </p:nvSpPr>
        <p:spPr>
          <a:xfrm>
            <a:off x="10293069" y="6453336"/>
            <a:ext cx="1616364" cy="2880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3441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nk Title - With Formal Log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2348880"/>
            <a:ext cx="12192000" cy="4509120"/>
          </a:xfrm>
          <a:prstGeom prst="rect">
            <a:avLst/>
          </a:prstGeom>
          <a:solidFill>
            <a:srgbClr val="ED03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CA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1384" y="2348883"/>
            <a:ext cx="10363200" cy="1362075"/>
          </a:xfrm>
        </p:spPr>
        <p:txBody>
          <a:bodyPr anchor="b">
            <a:noAutofit/>
          </a:bodyPr>
          <a:lstStyle>
            <a:lvl1pPr algn="l">
              <a:lnSpc>
                <a:spcPts val="4800"/>
              </a:lnSpc>
              <a:defRPr sz="4800" b="0" cap="all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1384" y="3717032"/>
            <a:ext cx="10369152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endParaRPr lang="en-US" dirty="0"/>
          </a:p>
        </p:txBody>
      </p:sp>
      <p:sp>
        <p:nvSpPr>
          <p:cNvPr id="16" name="Date Placeholder 15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56ED6557-8EC6-45FC-B359-5D206E9600ED}" type="datetime1">
              <a:rPr lang="en-US" smtClean="0"/>
              <a:pPr/>
              <a:t>9/2/2025</a:t>
            </a:fld>
            <a:endParaRPr lang="en-US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CA"/>
              <a:t>This is the slide footer, which can be edited under Header &amp; Footer, along with slide numbers and date</a:t>
            </a:r>
            <a:endParaRPr lang="en-US" dirty="0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B7CDB38-6350-4CC9-AB0E-B9078CE1CE4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5357" y="5756569"/>
            <a:ext cx="2933251" cy="6521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7DD24ED-7FEE-BC40-8BEB-EFDEB1B510B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92" y="1024367"/>
            <a:ext cx="2448050" cy="388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0363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nk Title with HW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46EC379-6D58-A14A-BEBA-44C77DE616C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92" y="1024367"/>
            <a:ext cx="2448050" cy="388409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0" y="2348880"/>
            <a:ext cx="12192000" cy="4509120"/>
          </a:xfrm>
          <a:prstGeom prst="rect">
            <a:avLst/>
          </a:prstGeom>
          <a:solidFill>
            <a:srgbClr val="ED03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CA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1384" y="2348883"/>
            <a:ext cx="10363200" cy="1362075"/>
          </a:xfrm>
        </p:spPr>
        <p:txBody>
          <a:bodyPr anchor="b">
            <a:noAutofit/>
          </a:bodyPr>
          <a:lstStyle>
            <a:lvl1pPr algn="l">
              <a:lnSpc>
                <a:spcPts val="4800"/>
              </a:lnSpc>
              <a:defRPr sz="4800" b="0" cap="none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1384" y="3717032"/>
            <a:ext cx="10369152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endParaRPr lang="en-US" dirty="0"/>
          </a:p>
        </p:txBody>
      </p:sp>
      <p:sp>
        <p:nvSpPr>
          <p:cNvPr id="16" name="Date Placeholder 15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56ED6557-8EC6-45FC-B359-5D206E9600ED}" type="datetime1">
              <a:rPr lang="en-US" smtClean="0"/>
              <a:pPr/>
              <a:t>9/2/2025</a:t>
            </a:fld>
            <a:endParaRPr lang="en-US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CA"/>
              <a:t>This is the slide footer, which can be edited under Header &amp; Footer, along with slide numbers and date</a:t>
            </a:r>
            <a:endParaRPr lang="en-US" dirty="0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B7CDB38-6350-4CC9-AB0E-B9078CE1CE4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DDFF89-8F57-AE40-A965-8A5344176B7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0159" y="4583089"/>
            <a:ext cx="2938408" cy="2178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7811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theme" Target="../theme/theme4.xml"/><Relationship Id="rId5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theme" Target="../theme/theme5.xml"/><Relationship Id="rId5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55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.xml"/><Relationship Id="rId3" Type="http://schemas.openxmlformats.org/officeDocument/2006/relationships/slideLayout" Target="../slideLayouts/slideLayout69.xml"/><Relationship Id="rId7" Type="http://schemas.openxmlformats.org/officeDocument/2006/relationships/slideLayout" Target="../slideLayouts/slideLayout73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68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theme" Target="../theme/theme7.xml"/><Relationship Id="rId5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76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35361" y="274641"/>
            <a:ext cx="9601067" cy="563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5360" y="1484784"/>
            <a:ext cx="11516853" cy="4641380"/>
          </a:xfrm>
          <a:prstGeom prst="rect">
            <a:avLst/>
          </a:prstGeom>
        </p:spPr>
        <p:txBody>
          <a:bodyPr vert="horz" lIns="91440" tIns="45720" rIns="91440" bIns="45720" numCol="1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  <a:p>
            <a:pPr lvl="8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19403" y="6525348"/>
            <a:ext cx="912101" cy="2160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BD509AA-7421-49E8-A5AD-4A9AED92AF4F}" type="datetime1">
              <a:rPr lang="en-US" smtClean="0"/>
              <a:pPr/>
              <a:t>9/2/2025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47561" y="6525348"/>
            <a:ext cx="8220847" cy="2160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CA"/>
              <a:t>This is the slide footer, which can be edited under Header &amp; Footer, along with slide numbers and date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39351" y="6525348"/>
            <a:ext cx="480053" cy="2160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B7CDB38-6350-4CC9-AB0E-B9078CE1CE4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40707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694" r:id="rId2"/>
    <p:sldLayoutId id="2147483757" r:id="rId3"/>
    <p:sldLayoutId id="2147483815" r:id="rId4"/>
    <p:sldLayoutId id="2147483816" r:id="rId5"/>
    <p:sldLayoutId id="2147483695" r:id="rId6"/>
    <p:sldLayoutId id="2147483697" r:id="rId7"/>
    <p:sldLayoutId id="2147483700" r:id="rId8"/>
    <p:sldLayoutId id="2147483809" r:id="rId9"/>
    <p:sldLayoutId id="2147483758" r:id="rId10"/>
    <p:sldLayoutId id="2147483839" r:id="rId11"/>
    <p:sldLayoutId id="2147483840" r:id="rId12"/>
    <p:sldLayoutId id="2147483841" r:id="rId13"/>
    <p:sldLayoutId id="2147483842" r:id="rId14"/>
  </p:sldLayoutIdLst>
  <p:hf hdr="0"/>
  <p:txStyles>
    <p:titleStyle>
      <a:lvl1pPr algn="l" defTabSz="914400" rtl="0" eaLnBrk="1" latinLnBrk="0" hangingPunct="1">
        <a:spcBef>
          <a:spcPct val="0"/>
        </a:spcBef>
        <a:buNone/>
        <a:defRPr sz="2400" b="1" kern="1200">
          <a:solidFill>
            <a:srgbClr val="ED037C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177800" indent="-177800" algn="l" defTabSz="914400" rtl="0" eaLnBrk="1" latinLnBrk="0" hangingPunct="1">
        <a:spcBef>
          <a:spcPct val="20000"/>
        </a:spcBef>
        <a:spcAft>
          <a:spcPts val="600"/>
        </a:spcAft>
        <a:buSzPct val="80000"/>
        <a:buFont typeface="Arial" pitchFamily="34" charset="0"/>
        <a:buChar char="•"/>
        <a:defRPr sz="1500" kern="1200">
          <a:solidFill>
            <a:schemeClr val="tx1">
              <a:lumMod val="85000"/>
              <a:lumOff val="1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27063" indent="-169863" algn="l" defTabSz="914400" rtl="0" eaLnBrk="1" latinLnBrk="0" hangingPunct="1">
        <a:spcBef>
          <a:spcPct val="20000"/>
        </a:spcBef>
        <a:spcAft>
          <a:spcPts val="600"/>
        </a:spcAft>
        <a:buSzPct val="80000"/>
        <a:buFont typeface="Arial" pitchFamily="34" charset="0"/>
        <a:buChar char="•"/>
        <a:defRPr sz="1300" kern="1200">
          <a:solidFill>
            <a:schemeClr val="tx1">
              <a:lumMod val="85000"/>
              <a:lumOff val="1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074738" indent="-160338" algn="l" defTabSz="914400" rtl="0" eaLnBrk="1" latinLnBrk="0" hangingPunct="1">
        <a:spcBef>
          <a:spcPct val="20000"/>
        </a:spcBef>
        <a:spcAft>
          <a:spcPts val="600"/>
        </a:spcAft>
        <a:buSzPct val="80000"/>
        <a:buFont typeface="Arial" pitchFamily="34" charset="0"/>
        <a:buChar char="•"/>
        <a:defRPr sz="1300" kern="1200">
          <a:solidFill>
            <a:schemeClr val="tx1">
              <a:lumMod val="85000"/>
              <a:lumOff val="1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524000" indent="-152400" algn="l" defTabSz="914400" rtl="0" eaLnBrk="1" latinLnBrk="0" hangingPunct="1">
        <a:spcBef>
          <a:spcPct val="20000"/>
        </a:spcBef>
        <a:spcAft>
          <a:spcPts val="600"/>
        </a:spcAft>
        <a:buSzPct val="80000"/>
        <a:buFont typeface="Arial" pitchFamily="34" charset="0"/>
        <a:buChar char="•"/>
        <a:defRPr sz="1300" kern="1200">
          <a:solidFill>
            <a:schemeClr val="tx1">
              <a:lumMod val="85000"/>
              <a:lumOff val="1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973263" indent="-144463" algn="l" defTabSz="914400" rtl="0" eaLnBrk="1" latinLnBrk="0" hangingPunct="1">
        <a:spcBef>
          <a:spcPct val="20000"/>
        </a:spcBef>
        <a:spcAft>
          <a:spcPts val="600"/>
        </a:spcAft>
        <a:buSzPct val="80000"/>
        <a:buFont typeface="Arial" pitchFamily="34" charset="0"/>
        <a:buChar char="•"/>
        <a:defRPr sz="1300" kern="1200">
          <a:solidFill>
            <a:schemeClr val="tx1">
              <a:lumMod val="85000"/>
              <a:lumOff val="1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420938" indent="-134938" algn="l" defTabSz="914400" rtl="0" eaLnBrk="1" latinLnBrk="0" hangingPunct="1">
        <a:spcBef>
          <a:spcPct val="20000"/>
        </a:spcBef>
        <a:spcAft>
          <a:spcPts val="600"/>
        </a:spcAft>
        <a:buSzPct val="80000"/>
        <a:buFont typeface="Arial" pitchFamily="34" charset="0"/>
        <a:buChar char="•"/>
        <a:defRPr sz="13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6pPr>
      <a:lvl7pPr marL="2870200" indent="-127000" algn="l" defTabSz="914400" rtl="0" eaLnBrk="1" latinLnBrk="0" hangingPunct="1">
        <a:spcBef>
          <a:spcPct val="20000"/>
        </a:spcBef>
        <a:spcAft>
          <a:spcPts val="600"/>
        </a:spcAft>
        <a:buSzPct val="80000"/>
        <a:buFont typeface="Arial" pitchFamily="34" charset="0"/>
        <a:buChar char="•"/>
        <a:tabLst/>
        <a:defRPr sz="13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7pPr>
      <a:lvl8pPr marL="3319463" indent="-119063" algn="l" defTabSz="914400" rtl="0" eaLnBrk="1" latinLnBrk="0" hangingPunct="1">
        <a:spcBef>
          <a:spcPct val="20000"/>
        </a:spcBef>
        <a:spcAft>
          <a:spcPts val="600"/>
        </a:spcAft>
        <a:buSzPct val="80000"/>
        <a:buFont typeface="Arial" pitchFamily="34" charset="0"/>
        <a:buChar char="•"/>
        <a:defRPr sz="1300" kern="1200" baseline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8pPr>
      <a:lvl9pPr marL="3792538" indent="-134938" algn="l" defTabSz="914400" rtl="0" eaLnBrk="1" latinLnBrk="0" hangingPunct="1">
        <a:spcBef>
          <a:spcPct val="20000"/>
        </a:spcBef>
        <a:spcAft>
          <a:spcPts val="600"/>
        </a:spcAft>
        <a:buSzPct val="80000"/>
        <a:buFont typeface="Arial" pitchFamily="34" charset="0"/>
        <a:buChar char="•"/>
        <a:defRPr sz="13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C5E61E5-4F51-5244-AF22-7E7830F60133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1170" y="6512874"/>
            <a:ext cx="1440161" cy="228497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35361" y="274641"/>
            <a:ext cx="9601067" cy="563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5360" y="1484784"/>
            <a:ext cx="11516853" cy="4641380"/>
          </a:xfrm>
          <a:prstGeom prst="rect">
            <a:avLst/>
          </a:prstGeom>
        </p:spPr>
        <p:txBody>
          <a:bodyPr vert="horz" lIns="91440" tIns="45720" rIns="91440" bIns="45720" numCol="1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  <a:p>
            <a:pPr lvl="8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19403" y="6525348"/>
            <a:ext cx="912101" cy="2160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BD509AA-7421-49E8-A5AD-4A9AED92AF4F}" type="datetime1">
              <a:rPr lang="en-US" smtClean="0"/>
              <a:pPr/>
              <a:t>9/2/2025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47561" y="6525348"/>
            <a:ext cx="8220847" cy="2160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CA"/>
              <a:t>This is the slide footer, which can be edited under Header &amp; Footer, along with slide numbers and date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39351" y="6525348"/>
            <a:ext cx="480053" cy="2160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B7CDB38-6350-4CC9-AB0E-B9078CE1CE4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84619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0" r:id="rId1"/>
    <p:sldLayoutId id="2147483761" r:id="rId2"/>
    <p:sldLayoutId id="2147483762" r:id="rId3"/>
    <p:sldLayoutId id="2147483763" r:id="rId4"/>
    <p:sldLayoutId id="2147483817" r:id="rId5"/>
    <p:sldLayoutId id="2147483818" r:id="rId6"/>
    <p:sldLayoutId id="2147483764" r:id="rId7"/>
    <p:sldLayoutId id="2147483765" r:id="rId8"/>
    <p:sldLayoutId id="2147483767" r:id="rId9"/>
    <p:sldLayoutId id="2147483810" r:id="rId10"/>
    <p:sldLayoutId id="2147483768" r:id="rId11"/>
  </p:sldLayoutIdLst>
  <p:hf hdr="0"/>
  <p:txStyles>
    <p:titleStyle>
      <a:lvl1pPr algn="l" defTabSz="914400" rtl="0" eaLnBrk="1" latinLnBrk="0" hangingPunct="1">
        <a:spcBef>
          <a:spcPct val="0"/>
        </a:spcBef>
        <a:buNone/>
        <a:defRPr sz="2400" b="1" kern="1200">
          <a:solidFill>
            <a:srgbClr val="00C2E2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177800" indent="-177800" algn="l" defTabSz="914400" rtl="0" eaLnBrk="1" latinLnBrk="0" hangingPunct="1">
        <a:spcBef>
          <a:spcPct val="20000"/>
        </a:spcBef>
        <a:spcAft>
          <a:spcPts val="600"/>
        </a:spcAft>
        <a:buSzPct val="80000"/>
        <a:buFont typeface="Arial" pitchFamily="34" charset="0"/>
        <a:buChar char="•"/>
        <a:defRPr sz="1500" kern="1200">
          <a:solidFill>
            <a:schemeClr val="tx1">
              <a:lumMod val="85000"/>
              <a:lumOff val="1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27063" indent="-169863" algn="l" defTabSz="914400" rtl="0" eaLnBrk="1" latinLnBrk="0" hangingPunct="1">
        <a:spcBef>
          <a:spcPct val="20000"/>
        </a:spcBef>
        <a:spcAft>
          <a:spcPts val="600"/>
        </a:spcAft>
        <a:buSzPct val="80000"/>
        <a:buFont typeface="Arial" pitchFamily="34" charset="0"/>
        <a:buChar char="•"/>
        <a:defRPr sz="1300" kern="1200">
          <a:solidFill>
            <a:schemeClr val="tx1">
              <a:lumMod val="85000"/>
              <a:lumOff val="1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074738" indent="-160338" algn="l" defTabSz="914400" rtl="0" eaLnBrk="1" latinLnBrk="0" hangingPunct="1">
        <a:spcBef>
          <a:spcPct val="20000"/>
        </a:spcBef>
        <a:spcAft>
          <a:spcPts val="600"/>
        </a:spcAft>
        <a:buSzPct val="80000"/>
        <a:buFont typeface="Arial" pitchFamily="34" charset="0"/>
        <a:buChar char="•"/>
        <a:defRPr sz="1300" kern="1200">
          <a:solidFill>
            <a:schemeClr val="tx1">
              <a:lumMod val="85000"/>
              <a:lumOff val="1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524000" indent="-152400" algn="l" defTabSz="914400" rtl="0" eaLnBrk="1" latinLnBrk="0" hangingPunct="1">
        <a:spcBef>
          <a:spcPct val="20000"/>
        </a:spcBef>
        <a:spcAft>
          <a:spcPts val="600"/>
        </a:spcAft>
        <a:buSzPct val="80000"/>
        <a:buFont typeface="Arial" pitchFamily="34" charset="0"/>
        <a:buChar char="•"/>
        <a:defRPr sz="1300" kern="1200">
          <a:solidFill>
            <a:schemeClr val="tx1">
              <a:lumMod val="85000"/>
              <a:lumOff val="1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973263" indent="-144463" algn="l" defTabSz="914400" rtl="0" eaLnBrk="1" latinLnBrk="0" hangingPunct="1">
        <a:spcBef>
          <a:spcPct val="20000"/>
        </a:spcBef>
        <a:spcAft>
          <a:spcPts val="600"/>
        </a:spcAft>
        <a:buSzPct val="80000"/>
        <a:buFont typeface="Arial" pitchFamily="34" charset="0"/>
        <a:buChar char="•"/>
        <a:defRPr sz="1300" kern="1200">
          <a:solidFill>
            <a:schemeClr val="tx1">
              <a:lumMod val="85000"/>
              <a:lumOff val="1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420938" indent="-134938" algn="l" defTabSz="914400" rtl="0" eaLnBrk="1" latinLnBrk="0" hangingPunct="1">
        <a:spcBef>
          <a:spcPct val="20000"/>
        </a:spcBef>
        <a:spcAft>
          <a:spcPts val="600"/>
        </a:spcAft>
        <a:buSzPct val="80000"/>
        <a:buFont typeface="Arial" pitchFamily="34" charset="0"/>
        <a:buChar char="•"/>
        <a:defRPr sz="13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6pPr>
      <a:lvl7pPr marL="2870200" indent="-127000" algn="l" defTabSz="914400" rtl="0" eaLnBrk="1" latinLnBrk="0" hangingPunct="1">
        <a:spcBef>
          <a:spcPct val="20000"/>
        </a:spcBef>
        <a:spcAft>
          <a:spcPts val="600"/>
        </a:spcAft>
        <a:buSzPct val="80000"/>
        <a:buFont typeface="Arial" pitchFamily="34" charset="0"/>
        <a:buChar char="•"/>
        <a:tabLst/>
        <a:defRPr sz="13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7pPr>
      <a:lvl8pPr marL="3319463" indent="-119063" algn="l" defTabSz="914400" rtl="0" eaLnBrk="1" latinLnBrk="0" hangingPunct="1">
        <a:spcBef>
          <a:spcPct val="20000"/>
        </a:spcBef>
        <a:spcAft>
          <a:spcPts val="600"/>
        </a:spcAft>
        <a:buSzPct val="80000"/>
        <a:buFont typeface="Arial" pitchFamily="34" charset="0"/>
        <a:buChar char="•"/>
        <a:defRPr sz="1300" kern="1200" baseline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8pPr>
      <a:lvl9pPr marL="3792538" indent="-134938" algn="l" defTabSz="914400" rtl="0" eaLnBrk="1" latinLnBrk="0" hangingPunct="1">
        <a:spcBef>
          <a:spcPct val="20000"/>
        </a:spcBef>
        <a:spcAft>
          <a:spcPts val="600"/>
        </a:spcAft>
        <a:buSzPct val="80000"/>
        <a:buFont typeface="Arial" pitchFamily="34" charset="0"/>
        <a:buChar char="•"/>
        <a:defRPr sz="13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8506057-B2D2-8D43-A4F7-12D8B3B0A82F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1170" y="6512874"/>
            <a:ext cx="1440161" cy="228497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35361" y="274641"/>
            <a:ext cx="9601067" cy="563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5360" y="1484784"/>
            <a:ext cx="11516853" cy="4641380"/>
          </a:xfrm>
          <a:prstGeom prst="rect">
            <a:avLst/>
          </a:prstGeom>
        </p:spPr>
        <p:txBody>
          <a:bodyPr vert="horz" lIns="91440" tIns="45720" rIns="91440" bIns="45720" numCol="1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  <a:p>
            <a:pPr lvl="8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19403" y="6525348"/>
            <a:ext cx="912101" cy="2160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BD509AA-7421-49E8-A5AD-4A9AED92AF4F}" type="datetime1">
              <a:rPr lang="en-US" smtClean="0"/>
              <a:pPr/>
              <a:t>9/2/2025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47561" y="6525348"/>
            <a:ext cx="8220847" cy="2160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CA"/>
              <a:t>This is the slide footer, which can be edited under Header &amp; Footer, along with slide numbers and date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39351" y="6525348"/>
            <a:ext cx="480053" cy="2160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B7CDB38-6350-4CC9-AB0E-B9078CE1CE4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48262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1" r:id="rId1"/>
    <p:sldLayoutId id="2147483772" r:id="rId2"/>
    <p:sldLayoutId id="2147483773" r:id="rId3"/>
    <p:sldLayoutId id="2147483819" r:id="rId4"/>
    <p:sldLayoutId id="2147483820" r:id="rId5"/>
    <p:sldLayoutId id="2147483774" r:id="rId6"/>
    <p:sldLayoutId id="2147483776" r:id="rId7"/>
    <p:sldLayoutId id="2147483777" r:id="rId8"/>
    <p:sldLayoutId id="2147483811" r:id="rId9"/>
    <p:sldLayoutId id="2147483778" r:id="rId10"/>
  </p:sldLayoutIdLst>
  <p:hf hdr="0"/>
  <p:txStyles>
    <p:titleStyle>
      <a:lvl1pPr algn="l" defTabSz="914400" rtl="0" eaLnBrk="1" latinLnBrk="0" hangingPunct="1">
        <a:spcBef>
          <a:spcPct val="0"/>
        </a:spcBef>
        <a:buNone/>
        <a:defRPr sz="2400" b="1" kern="1200">
          <a:solidFill>
            <a:srgbClr val="0AAD88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177800" indent="-177800" algn="l" defTabSz="914400" rtl="0" eaLnBrk="1" latinLnBrk="0" hangingPunct="1">
        <a:spcBef>
          <a:spcPct val="20000"/>
        </a:spcBef>
        <a:spcAft>
          <a:spcPts val="600"/>
        </a:spcAft>
        <a:buSzPct val="80000"/>
        <a:buFont typeface="Arial" pitchFamily="34" charset="0"/>
        <a:buChar char="•"/>
        <a:defRPr sz="1500" kern="1200">
          <a:solidFill>
            <a:schemeClr val="tx1">
              <a:lumMod val="85000"/>
              <a:lumOff val="1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27063" indent="-169863" algn="l" defTabSz="914400" rtl="0" eaLnBrk="1" latinLnBrk="0" hangingPunct="1">
        <a:spcBef>
          <a:spcPct val="20000"/>
        </a:spcBef>
        <a:spcAft>
          <a:spcPts val="600"/>
        </a:spcAft>
        <a:buSzPct val="80000"/>
        <a:buFont typeface="Arial" pitchFamily="34" charset="0"/>
        <a:buChar char="•"/>
        <a:defRPr sz="1300" kern="1200">
          <a:solidFill>
            <a:schemeClr val="tx1">
              <a:lumMod val="85000"/>
              <a:lumOff val="1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074738" indent="-160338" algn="l" defTabSz="914400" rtl="0" eaLnBrk="1" latinLnBrk="0" hangingPunct="1">
        <a:spcBef>
          <a:spcPct val="20000"/>
        </a:spcBef>
        <a:spcAft>
          <a:spcPts val="600"/>
        </a:spcAft>
        <a:buSzPct val="80000"/>
        <a:buFont typeface="Arial" pitchFamily="34" charset="0"/>
        <a:buChar char="•"/>
        <a:defRPr sz="1300" kern="1200">
          <a:solidFill>
            <a:schemeClr val="tx1">
              <a:lumMod val="85000"/>
              <a:lumOff val="1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524000" indent="-152400" algn="l" defTabSz="914400" rtl="0" eaLnBrk="1" latinLnBrk="0" hangingPunct="1">
        <a:spcBef>
          <a:spcPct val="20000"/>
        </a:spcBef>
        <a:spcAft>
          <a:spcPts val="600"/>
        </a:spcAft>
        <a:buSzPct val="80000"/>
        <a:buFont typeface="Arial" pitchFamily="34" charset="0"/>
        <a:buChar char="•"/>
        <a:defRPr sz="1300" kern="1200">
          <a:solidFill>
            <a:schemeClr val="tx1">
              <a:lumMod val="85000"/>
              <a:lumOff val="1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973263" indent="-144463" algn="l" defTabSz="914400" rtl="0" eaLnBrk="1" latinLnBrk="0" hangingPunct="1">
        <a:spcBef>
          <a:spcPct val="20000"/>
        </a:spcBef>
        <a:spcAft>
          <a:spcPts val="600"/>
        </a:spcAft>
        <a:buSzPct val="80000"/>
        <a:buFont typeface="Arial" pitchFamily="34" charset="0"/>
        <a:buChar char="•"/>
        <a:defRPr sz="1300" kern="1200">
          <a:solidFill>
            <a:schemeClr val="tx1">
              <a:lumMod val="85000"/>
              <a:lumOff val="1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420938" indent="-134938" algn="l" defTabSz="914400" rtl="0" eaLnBrk="1" latinLnBrk="0" hangingPunct="1">
        <a:spcBef>
          <a:spcPct val="20000"/>
        </a:spcBef>
        <a:spcAft>
          <a:spcPts val="600"/>
        </a:spcAft>
        <a:buSzPct val="80000"/>
        <a:buFont typeface="Arial" pitchFamily="34" charset="0"/>
        <a:buChar char="•"/>
        <a:defRPr sz="13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6pPr>
      <a:lvl7pPr marL="2870200" indent="-127000" algn="l" defTabSz="914400" rtl="0" eaLnBrk="1" latinLnBrk="0" hangingPunct="1">
        <a:spcBef>
          <a:spcPct val="20000"/>
        </a:spcBef>
        <a:spcAft>
          <a:spcPts val="600"/>
        </a:spcAft>
        <a:buSzPct val="80000"/>
        <a:buFont typeface="Arial" pitchFamily="34" charset="0"/>
        <a:buChar char="•"/>
        <a:tabLst/>
        <a:defRPr sz="13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7pPr>
      <a:lvl8pPr marL="3319463" indent="-119063" algn="l" defTabSz="914400" rtl="0" eaLnBrk="1" latinLnBrk="0" hangingPunct="1">
        <a:spcBef>
          <a:spcPct val="20000"/>
        </a:spcBef>
        <a:spcAft>
          <a:spcPts val="600"/>
        </a:spcAft>
        <a:buSzPct val="80000"/>
        <a:buFont typeface="Arial" pitchFamily="34" charset="0"/>
        <a:buChar char="•"/>
        <a:defRPr sz="1300" kern="1200" baseline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8pPr>
      <a:lvl9pPr marL="3792538" indent="-134938" algn="l" defTabSz="914400" rtl="0" eaLnBrk="1" latinLnBrk="0" hangingPunct="1">
        <a:spcBef>
          <a:spcPct val="20000"/>
        </a:spcBef>
        <a:spcAft>
          <a:spcPts val="600"/>
        </a:spcAft>
        <a:buSzPct val="80000"/>
        <a:buFont typeface="Arial" pitchFamily="34" charset="0"/>
        <a:buChar char="•"/>
        <a:defRPr sz="13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C19A9C5-52BF-F84D-A94B-A728BCB51A2B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1170" y="6512874"/>
            <a:ext cx="1440161" cy="228497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35361" y="274641"/>
            <a:ext cx="9601067" cy="563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5360" y="1484784"/>
            <a:ext cx="11516853" cy="4641380"/>
          </a:xfrm>
          <a:prstGeom prst="rect">
            <a:avLst/>
          </a:prstGeom>
        </p:spPr>
        <p:txBody>
          <a:bodyPr vert="horz" lIns="91440" tIns="45720" rIns="91440" bIns="45720" numCol="1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  <a:p>
            <a:pPr lvl="8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19403" y="6525348"/>
            <a:ext cx="912101" cy="2160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BD509AA-7421-49E8-A5AD-4A9AED92AF4F}" type="datetime1">
              <a:rPr lang="en-US" smtClean="0"/>
              <a:pPr/>
              <a:t>9/2/2025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47561" y="6525348"/>
            <a:ext cx="8220847" cy="2160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CA"/>
              <a:t>This is the slide footer, which can be edited under Header &amp; Footer, along with slide numbers and date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39351" y="6525348"/>
            <a:ext cx="480053" cy="2160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B7CDB38-6350-4CC9-AB0E-B9078CE1CE4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60358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821" r:id="rId4"/>
    <p:sldLayoutId id="2147483822" r:id="rId5"/>
    <p:sldLayoutId id="2147483784" r:id="rId6"/>
    <p:sldLayoutId id="2147483785" r:id="rId7"/>
    <p:sldLayoutId id="2147483787" r:id="rId8"/>
    <p:sldLayoutId id="2147483812" r:id="rId9"/>
    <p:sldLayoutId id="2147483788" r:id="rId10"/>
  </p:sldLayoutIdLst>
  <p:hf hdr="0"/>
  <p:txStyles>
    <p:titleStyle>
      <a:lvl1pPr algn="l" defTabSz="914400" rtl="0" eaLnBrk="1" latinLnBrk="0" hangingPunct="1">
        <a:spcBef>
          <a:spcPct val="0"/>
        </a:spcBef>
        <a:buNone/>
        <a:defRPr sz="2400" b="1" kern="1200">
          <a:solidFill>
            <a:srgbClr val="3989C9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177800" indent="-177800" algn="l" defTabSz="914400" rtl="0" eaLnBrk="1" latinLnBrk="0" hangingPunct="1">
        <a:spcBef>
          <a:spcPct val="20000"/>
        </a:spcBef>
        <a:spcAft>
          <a:spcPts val="600"/>
        </a:spcAft>
        <a:buSzPct val="80000"/>
        <a:buFont typeface="Arial" pitchFamily="34" charset="0"/>
        <a:buChar char="•"/>
        <a:defRPr sz="1500" kern="1200">
          <a:solidFill>
            <a:schemeClr val="tx1">
              <a:lumMod val="85000"/>
              <a:lumOff val="1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27063" indent="-169863" algn="l" defTabSz="914400" rtl="0" eaLnBrk="1" latinLnBrk="0" hangingPunct="1">
        <a:spcBef>
          <a:spcPct val="20000"/>
        </a:spcBef>
        <a:spcAft>
          <a:spcPts val="600"/>
        </a:spcAft>
        <a:buSzPct val="80000"/>
        <a:buFont typeface="Arial" pitchFamily="34" charset="0"/>
        <a:buChar char="•"/>
        <a:defRPr sz="1300" kern="1200">
          <a:solidFill>
            <a:schemeClr val="tx1">
              <a:lumMod val="85000"/>
              <a:lumOff val="1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074738" indent="-160338" algn="l" defTabSz="914400" rtl="0" eaLnBrk="1" latinLnBrk="0" hangingPunct="1">
        <a:spcBef>
          <a:spcPct val="20000"/>
        </a:spcBef>
        <a:spcAft>
          <a:spcPts val="600"/>
        </a:spcAft>
        <a:buSzPct val="80000"/>
        <a:buFont typeface="Arial" pitchFamily="34" charset="0"/>
        <a:buChar char="•"/>
        <a:defRPr sz="1300" kern="1200">
          <a:solidFill>
            <a:schemeClr val="tx1">
              <a:lumMod val="85000"/>
              <a:lumOff val="1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524000" indent="-152400" algn="l" defTabSz="914400" rtl="0" eaLnBrk="1" latinLnBrk="0" hangingPunct="1">
        <a:spcBef>
          <a:spcPct val="20000"/>
        </a:spcBef>
        <a:spcAft>
          <a:spcPts val="600"/>
        </a:spcAft>
        <a:buSzPct val="80000"/>
        <a:buFont typeface="Arial" pitchFamily="34" charset="0"/>
        <a:buChar char="•"/>
        <a:defRPr sz="1300" kern="1200">
          <a:solidFill>
            <a:schemeClr val="tx1">
              <a:lumMod val="85000"/>
              <a:lumOff val="1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973263" indent="-144463" algn="l" defTabSz="914400" rtl="0" eaLnBrk="1" latinLnBrk="0" hangingPunct="1">
        <a:spcBef>
          <a:spcPct val="20000"/>
        </a:spcBef>
        <a:spcAft>
          <a:spcPts val="600"/>
        </a:spcAft>
        <a:buSzPct val="80000"/>
        <a:buFont typeface="Arial" pitchFamily="34" charset="0"/>
        <a:buChar char="•"/>
        <a:defRPr sz="1300" kern="1200">
          <a:solidFill>
            <a:schemeClr val="tx1">
              <a:lumMod val="85000"/>
              <a:lumOff val="1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420938" indent="-134938" algn="l" defTabSz="914400" rtl="0" eaLnBrk="1" latinLnBrk="0" hangingPunct="1">
        <a:spcBef>
          <a:spcPct val="20000"/>
        </a:spcBef>
        <a:spcAft>
          <a:spcPts val="600"/>
        </a:spcAft>
        <a:buSzPct val="80000"/>
        <a:buFont typeface="Arial" pitchFamily="34" charset="0"/>
        <a:buChar char="•"/>
        <a:defRPr sz="13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6pPr>
      <a:lvl7pPr marL="2870200" indent="-127000" algn="l" defTabSz="914400" rtl="0" eaLnBrk="1" latinLnBrk="0" hangingPunct="1">
        <a:spcBef>
          <a:spcPct val="20000"/>
        </a:spcBef>
        <a:spcAft>
          <a:spcPts val="600"/>
        </a:spcAft>
        <a:buSzPct val="80000"/>
        <a:buFont typeface="Arial" pitchFamily="34" charset="0"/>
        <a:buChar char="•"/>
        <a:tabLst/>
        <a:defRPr sz="13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7pPr>
      <a:lvl8pPr marL="3319463" indent="-119063" algn="l" defTabSz="914400" rtl="0" eaLnBrk="1" latinLnBrk="0" hangingPunct="1">
        <a:spcBef>
          <a:spcPct val="20000"/>
        </a:spcBef>
        <a:spcAft>
          <a:spcPts val="600"/>
        </a:spcAft>
        <a:buSzPct val="80000"/>
        <a:buFont typeface="Arial" pitchFamily="34" charset="0"/>
        <a:buChar char="•"/>
        <a:defRPr sz="1300" kern="1200" baseline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8pPr>
      <a:lvl9pPr marL="3792538" indent="-134938" algn="l" defTabSz="914400" rtl="0" eaLnBrk="1" latinLnBrk="0" hangingPunct="1">
        <a:spcBef>
          <a:spcPct val="20000"/>
        </a:spcBef>
        <a:spcAft>
          <a:spcPts val="600"/>
        </a:spcAft>
        <a:buSzPct val="80000"/>
        <a:buFont typeface="Arial" pitchFamily="34" charset="0"/>
        <a:buChar char="•"/>
        <a:defRPr sz="13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2DC6D27-6BC2-DC43-9B42-6982FEEBBA21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1170" y="6512874"/>
            <a:ext cx="1440161" cy="228497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35361" y="274641"/>
            <a:ext cx="9601067" cy="563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5360" y="1484784"/>
            <a:ext cx="11516853" cy="4641380"/>
          </a:xfrm>
          <a:prstGeom prst="rect">
            <a:avLst/>
          </a:prstGeom>
        </p:spPr>
        <p:txBody>
          <a:bodyPr vert="horz" lIns="91440" tIns="45720" rIns="91440" bIns="45720" numCol="1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  <a:p>
            <a:pPr lvl="8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19403" y="6525348"/>
            <a:ext cx="912101" cy="2160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BD509AA-7421-49E8-A5AD-4A9AED92AF4F}" type="datetime1">
              <a:rPr lang="en-US" smtClean="0"/>
              <a:pPr/>
              <a:t>9/2/2025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47561" y="6525348"/>
            <a:ext cx="8220847" cy="2160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CA"/>
              <a:t>This is the slide footer, which can be edited under Header &amp; Footer, along with slide numbers and date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39351" y="6525348"/>
            <a:ext cx="480053" cy="2160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B7CDB38-6350-4CC9-AB0E-B9078CE1CE4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9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1" r:id="rId1"/>
    <p:sldLayoutId id="2147483792" r:id="rId2"/>
    <p:sldLayoutId id="2147483793" r:id="rId3"/>
    <p:sldLayoutId id="2147483823" r:id="rId4"/>
    <p:sldLayoutId id="2147483824" r:id="rId5"/>
    <p:sldLayoutId id="2147483794" r:id="rId6"/>
    <p:sldLayoutId id="2147483796" r:id="rId7"/>
    <p:sldLayoutId id="2147483797" r:id="rId8"/>
    <p:sldLayoutId id="2147483813" r:id="rId9"/>
    <p:sldLayoutId id="2147483798" r:id="rId10"/>
  </p:sldLayoutIdLst>
  <p:hf hdr="0"/>
  <p:txStyles>
    <p:titleStyle>
      <a:lvl1pPr algn="l" defTabSz="914400" rtl="0" eaLnBrk="1" latinLnBrk="0" hangingPunct="1">
        <a:spcBef>
          <a:spcPct val="0"/>
        </a:spcBef>
        <a:buNone/>
        <a:defRPr sz="2400" b="1" kern="1200">
          <a:solidFill>
            <a:srgbClr val="FCAF17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177800" indent="-177800" algn="l" defTabSz="914400" rtl="0" eaLnBrk="1" latinLnBrk="0" hangingPunct="1">
        <a:spcBef>
          <a:spcPct val="20000"/>
        </a:spcBef>
        <a:spcAft>
          <a:spcPts val="600"/>
        </a:spcAft>
        <a:buSzPct val="80000"/>
        <a:buFont typeface="Arial" pitchFamily="34" charset="0"/>
        <a:buChar char="•"/>
        <a:defRPr sz="1500" kern="1200">
          <a:solidFill>
            <a:schemeClr val="tx1">
              <a:lumMod val="85000"/>
              <a:lumOff val="1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27063" indent="-169863" algn="l" defTabSz="914400" rtl="0" eaLnBrk="1" latinLnBrk="0" hangingPunct="1">
        <a:spcBef>
          <a:spcPct val="20000"/>
        </a:spcBef>
        <a:spcAft>
          <a:spcPts val="600"/>
        </a:spcAft>
        <a:buSzPct val="80000"/>
        <a:buFont typeface="Arial" pitchFamily="34" charset="0"/>
        <a:buChar char="•"/>
        <a:defRPr sz="1300" kern="1200">
          <a:solidFill>
            <a:schemeClr val="tx1">
              <a:lumMod val="85000"/>
              <a:lumOff val="1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074738" indent="-160338" algn="l" defTabSz="914400" rtl="0" eaLnBrk="1" latinLnBrk="0" hangingPunct="1">
        <a:spcBef>
          <a:spcPct val="20000"/>
        </a:spcBef>
        <a:spcAft>
          <a:spcPts val="600"/>
        </a:spcAft>
        <a:buSzPct val="80000"/>
        <a:buFont typeface="Arial" pitchFamily="34" charset="0"/>
        <a:buChar char="•"/>
        <a:defRPr sz="1300" kern="1200">
          <a:solidFill>
            <a:schemeClr val="tx1">
              <a:lumMod val="85000"/>
              <a:lumOff val="1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524000" indent="-152400" algn="l" defTabSz="914400" rtl="0" eaLnBrk="1" latinLnBrk="0" hangingPunct="1">
        <a:spcBef>
          <a:spcPct val="20000"/>
        </a:spcBef>
        <a:spcAft>
          <a:spcPts val="600"/>
        </a:spcAft>
        <a:buSzPct val="80000"/>
        <a:buFont typeface="Arial" pitchFamily="34" charset="0"/>
        <a:buChar char="•"/>
        <a:defRPr sz="1300" kern="1200">
          <a:solidFill>
            <a:schemeClr val="tx1">
              <a:lumMod val="85000"/>
              <a:lumOff val="1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973263" indent="-144463" algn="l" defTabSz="914400" rtl="0" eaLnBrk="1" latinLnBrk="0" hangingPunct="1">
        <a:spcBef>
          <a:spcPct val="20000"/>
        </a:spcBef>
        <a:spcAft>
          <a:spcPts val="600"/>
        </a:spcAft>
        <a:buSzPct val="80000"/>
        <a:buFont typeface="Arial" pitchFamily="34" charset="0"/>
        <a:buChar char="•"/>
        <a:defRPr sz="1300" kern="1200">
          <a:solidFill>
            <a:schemeClr val="tx1">
              <a:lumMod val="85000"/>
              <a:lumOff val="1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420938" indent="-134938" algn="l" defTabSz="914400" rtl="0" eaLnBrk="1" latinLnBrk="0" hangingPunct="1">
        <a:spcBef>
          <a:spcPct val="20000"/>
        </a:spcBef>
        <a:spcAft>
          <a:spcPts val="600"/>
        </a:spcAft>
        <a:buSzPct val="80000"/>
        <a:buFont typeface="Arial" pitchFamily="34" charset="0"/>
        <a:buChar char="•"/>
        <a:defRPr sz="13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6pPr>
      <a:lvl7pPr marL="2870200" indent="-127000" algn="l" defTabSz="914400" rtl="0" eaLnBrk="1" latinLnBrk="0" hangingPunct="1">
        <a:spcBef>
          <a:spcPct val="20000"/>
        </a:spcBef>
        <a:spcAft>
          <a:spcPts val="600"/>
        </a:spcAft>
        <a:buSzPct val="80000"/>
        <a:buFont typeface="Arial" pitchFamily="34" charset="0"/>
        <a:buChar char="•"/>
        <a:tabLst/>
        <a:defRPr sz="13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7pPr>
      <a:lvl8pPr marL="3319463" indent="-119063" algn="l" defTabSz="914400" rtl="0" eaLnBrk="1" latinLnBrk="0" hangingPunct="1">
        <a:spcBef>
          <a:spcPct val="20000"/>
        </a:spcBef>
        <a:spcAft>
          <a:spcPts val="600"/>
        </a:spcAft>
        <a:buSzPct val="80000"/>
        <a:buFont typeface="Arial" pitchFamily="34" charset="0"/>
        <a:buChar char="•"/>
        <a:defRPr sz="1300" kern="1200" baseline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8pPr>
      <a:lvl9pPr marL="3792538" indent="-134938" algn="l" defTabSz="914400" rtl="0" eaLnBrk="1" latinLnBrk="0" hangingPunct="1">
        <a:spcBef>
          <a:spcPct val="20000"/>
        </a:spcBef>
        <a:spcAft>
          <a:spcPts val="600"/>
        </a:spcAft>
        <a:buSzPct val="80000"/>
        <a:buFont typeface="Arial" pitchFamily="34" charset="0"/>
        <a:buChar char="•"/>
        <a:defRPr sz="13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35361" y="274641"/>
            <a:ext cx="9601067" cy="563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5360" y="1484784"/>
            <a:ext cx="11516853" cy="4641380"/>
          </a:xfrm>
          <a:prstGeom prst="rect">
            <a:avLst/>
          </a:prstGeom>
        </p:spPr>
        <p:txBody>
          <a:bodyPr vert="horz" lIns="91440" tIns="45720" rIns="91440" bIns="45720" numCol="1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  <a:p>
            <a:pPr lvl="8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19403" y="6525348"/>
            <a:ext cx="912101" cy="2160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BD509AA-7421-49E8-A5AD-4A9AED92AF4F}" type="datetime1">
              <a:rPr lang="en-US" smtClean="0"/>
              <a:pPr/>
              <a:t>9/2/2025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47561" y="6525348"/>
            <a:ext cx="8220847" cy="2160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CA"/>
              <a:t>This is the slide footer, which can be edited under Header &amp; Footer, along with slide numbers and date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39351" y="6525348"/>
            <a:ext cx="480053" cy="2160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B7CDB38-6350-4CC9-AB0E-B9078CE1CE4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91E2860-83AC-7A4B-943A-076630A98A81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1170" y="6512874"/>
            <a:ext cx="1440161" cy="228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8930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0" r:id="rId1"/>
    <p:sldLayoutId id="2147483801" r:id="rId2"/>
    <p:sldLayoutId id="2147483802" r:id="rId3"/>
    <p:sldLayoutId id="2147483803" r:id="rId4"/>
    <p:sldLayoutId id="2147483825" r:id="rId5"/>
    <p:sldLayoutId id="2147483826" r:id="rId6"/>
    <p:sldLayoutId id="2147483804" r:id="rId7"/>
    <p:sldLayoutId id="2147483806" r:id="rId8"/>
    <p:sldLayoutId id="2147483807" r:id="rId9"/>
    <p:sldLayoutId id="2147483814" r:id="rId10"/>
    <p:sldLayoutId id="2147483808" r:id="rId11"/>
  </p:sldLayoutIdLst>
  <p:hf hdr="0"/>
  <p:txStyles>
    <p:titleStyle>
      <a:lvl1pPr algn="l" defTabSz="914400" rtl="0" eaLnBrk="1" latinLnBrk="0" hangingPunct="1">
        <a:spcBef>
          <a:spcPct val="0"/>
        </a:spcBef>
        <a:buNone/>
        <a:defRPr sz="2400" b="1" kern="1200">
          <a:solidFill>
            <a:srgbClr val="929292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177800" indent="-177800" algn="l" defTabSz="914400" rtl="0" eaLnBrk="1" latinLnBrk="0" hangingPunct="1">
        <a:spcBef>
          <a:spcPct val="20000"/>
        </a:spcBef>
        <a:spcAft>
          <a:spcPts val="600"/>
        </a:spcAft>
        <a:buSzPct val="80000"/>
        <a:buFont typeface="Arial" pitchFamily="34" charset="0"/>
        <a:buChar char="•"/>
        <a:defRPr sz="1500" kern="1200">
          <a:solidFill>
            <a:schemeClr val="tx1">
              <a:lumMod val="85000"/>
              <a:lumOff val="1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27063" indent="-169863" algn="l" defTabSz="914400" rtl="0" eaLnBrk="1" latinLnBrk="0" hangingPunct="1">
        <a:spcBef>
          <a:spcPct val="20000"/>
        </a:spcBef>
        <a:spcAft>
          <a:spcPts val="600"/>
        </a:spcAft>
        <a:buSzPct val="80000"/>
        <a:buFont typeface="Arial" pitchFamily="34" charset="0"/>
        <a:buChar char="•"/>
        <a:defRPr sz="1300" kern="1200">
          <a:solidFill>
            <a:schemeClr val="tx1">
              <a:lumMod val="85000"/>
              <a:lumOff val="1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074738" indent="-160338" algn="l" defTabSz="914400" rtl="0" eaLnBrk="1" latinLnBrk="0" hangingPunct="1">
        <a:spcBef>
          <a:spcPct val="20000"/>
        </a:spcBef>
        <a:spcAft>
          <a:spcPts val="600"/>
        </a:spcAft>
        <a:buSzPct val="80000"/>
        <a:buFont typeface="Arial" pitchFamily="34" charset="0"/>
        <a:buChar char="•"/>
        <a:defRPr sz="1300" kern="1200">
          <a:solidFill>
            <a:schemeClr val="tx1">
              <a:lumMod val="85000"/>
              <a:lumOff val="1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524000" indent="-152400" algn="l" defTabSz="914400" rtl="0" eaLnBrk="1" latinLnBrk="0" hangingPunct="1">
        <a:spcBef>
          <a:spcPct val="20000"/>
        </a:spcBef>
        <a:spcAft>
          <a:spcPts val="600"/>
        </a:spcAft>
        <a:buSzPct val="80000"/>
        <a:buFont typeface="Arial" pitchFamily="34" charset="0"/>
        <a:buChar char="•"/>
        <a:defRPr sz="1300" kern="1200">
          <a:solidFill>
            <a:schemeClr val="tx1">
              <a:lumMod val="85000"/>
              <a:lumOff val="1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973263" indent="-144463" algn="l" defTabSz="914400" rtl="0" eaLnBrk="1" latinLnBrk="0" hangingPunct="1">
        <a:spcBef>
          <a:spcPct val="20000"/>
        </a:spcBef>
        <a:spcAft>
          <a:spcPts val="600"/>
        </a:spcAft>
        <a:buSzPct val="80000"/>
        <a:buFont typeface="Arial" pitchFamily="34" charset="0"/>
        <a:buChar char="•"/>
        <a:defRPr sz="1300" kern="1200">
          <a:solidFill>
            <a:schemeClr val="tx1">
              <a:lumMod val="85000"/>
              <a:lumOff val="1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420938" indent="-134938" algn="l" defTabSz="914400" rtl="0" eaLnBrk="1" latinLnBrk="0" hangingPunct="1">
        <a:spcBef>
          <a:spcPct val="20000"/>
        </a:spcBef>
        <a:spcAft>
          <a:spcPts val="600"/>
        </a:spcAft>
        <a:buSzPct val="80000"/>
        <a:buFont typeface="Arial" pitchFamily="34" charset="0"/>
        <a:buChar char="•"/>
        <a:defRPr sz="13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6pPr>
      <a:lvl7pPr marL="2870200" indent="-127000" algn="l" defTabSz="914400" rtl="0" eaLnBrk="1" latinLnBrk="0" hangingPunct="1">
        <a:spcBef>
          <a:spcPct val="20000"/>
        </a:spcBef>
        <a:spcAft>
          <a:spcPts val="600"/>
        </a:spcAft>
        <a:buSzPct val="80000"/>
        <a:buFont typeface="Arial" pitchFamily="34" charset="0"/>
        <a:buChar char="•"/>
        <a:tabLst/>
        <a:defRPr sz="13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7pPr>
      <a:lvl8pPr marL="3319463" indent="-119063" algn="l" defTabSz="914400" rtl="0" eaLnBrk="1" latinLnBrk="0" hangingPunct="1">
        <a:spcBef>
          <a:spcPct val="20000"/>
        </a:spcBef>
        <a:spcAft>
          <a:spcPts val="600"/>
        </a:spcAft>
        <a:buSzPct val="80000"/>
        <a:buFont typeface="Arial" pitchFamily="34" charset="0"/>
        <a:buChar char="•"/>
        <a:defRPr sz="1300" kern="1200" baseline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8pPr>
      <a:lvl9pPr marL="3792538" indent="-134938" algn="l" defTabSz="914400" rtl="0" eaLnBrk="1" latinLnBrk="0" hangingPunct="1">
        <a:spcBef>
          <a:spcPct val="20000"/>
        </a:spcBef>
        <a:spcAft>
          <a:spcPts val="600"/>
        </a:spcAft>
        <a:buSzPct val="80000"/>
        <a:buFont typeface="Arial" pitchFamily="34" charset="0"/>
        <a:buChar char="•"/>
        <a:defRPr sz="13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35361" y="274641"/>
            <a:ext cx="9601067" cy="563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5360" y="1484784"/>
            <a:ext cx="11516853" cy="4641380"/>
          </a:xfrm>
          <a:prstGeom prst="rect">
            <a:avLst/>
          </a:prstGeom>
        </p:spPr>
        <p:txBody>
          <a:bodyPr vert="horz" lIns="91440" tIns="45720" rIns="91440" bIns="45720" numCol="1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  <a:p>
            <a:pPr lvl="8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19403" y="6525348"/>
            <a:ext cx="912101" cy="2160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BD509AA-7421-49E8-A5AD-4A9AED92AF4F}" type="datetime1">
              <a:rPr lang="en-US" smtClean="0"/>
              <a:pPr/>
              <a:t>9/2/2025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47561" y="6525348"/>
            <a:ext cx="8220847" cy="2160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CA"/>
              <a:t>This is the slide footer, which can be edited under Header &amp; Footer, along with slide numbers and date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39351" y="6525348"/>
            <a:ext cx="480053" cy="2160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B7CDB38-6350-4CC9-AB0E-B9078CE1CE4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9BA3B90-0677-3D47-A75A-7CA89423C637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1170" y="6512874"/>
            <a:ext cx="1440161" cy="228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3721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8" r:id="rId1"/>
    <p:sldLayoutId id="2147483829" r:id="rId2"/>
    <p:sldLayoutId id="2147483830" r:id="rId3"/>
    <p:sldLayoutId id="2147483831" r:id="rId4"/>
    <p:sldLayoutId id="2147483832" r:id="rId5"/>
    <p:sldLayoutId id="2147483833" r:id="rId6"/>
    <p:sldLayoutId id="2147483835" r:id="rId7"/>
    <p:sldLayoutId id="2147483836" r:id="rId8"/>
    <p:sldLayoutId id="2147483837" r:id="rId9"/>
    <p:sldLayoutId id="2147483838" r:id="rId10"/>
  </p:sldLayoutIdLst>
  <p:hf hdr="0"/>
  <p:txStyles>
    <p:titleStyle>
      <a:lvl1pPr algn="l" defTabSz="914400" rtl="0" eaLnBrk="1" latinLnBrk="0" hangingPunct="1">
        <a:spcBef>
          <a:spcPct val="0"/>
        </a:spcBef>
        <a:buNone/>
        <a:defRPr sz="2400" b="1" kern="1200">
          <a:solidFill>
            <a:srgbClr val="EACC1B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177800" indent="-177800" algn="l" defTabSz="914400" rtl="0" eaLnBrk="1" latinLnBrk="0" hangingPunct="1">
        <a:spcBef>
          <a:spcPct val="20000"/>
        </a:spcBef>
        <a:spcAft>
          <a:spcPts val="600"/>
        </a:spcAft>
        <a:buSzPct val="80000"/>
        <a:buFont typeface="Arial" pitchFamily="34" charset="0"/>
        <a:buChar char="•"/>
        <a:defRPr sz="1500" kern="1200">
          <a:solidFill>
            <a:schemeClr val="tx1">
              <a:lumMod val="85000"/>
              <a:lumOff val="1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27063" indent="-169863" algn="l" defTabSz="914400" rtl="0" eaLnBrk="1" latinLnBrk="0" hangingPunct="1">
        <a:spcBef>
          <a:spcPct val="20000"/>
        </a:spcBef>
        <a:spcAft>
          <a:spcPts val="600"/>
        </a:spcAft>
        <a:buSzPct val="80000"/>
        <a:buFont typeface="Arial" pitchFamily="34" charset="0"/>
        <a:buChar char="•"/>
        <a:defRPr sz="1300" kern="1200">
          <a:solidFill>
            <a:schemeClr val="tx1">
              <a:lumMod val="85000"/>
              <a:lumOff val="1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074738" indent="-160338" algn="l" defTabSz="914400" rtl="0" eaLnBrk="1" latinLnBrk="0" hangingPunct="1">
        <a:spcBef>
          <a:spcPct val="20000"/>
        </a:spcBef>
        <a:spcAft>
          <a:spcPts val="600"/>
        </a:spcAft>
        <a:buSzPct val="80000"/>
        <a:buFont typeface="Arial" pitchFamily="34" charset="0"/>
        <a:buChar char="•"/>
        <a:defRPr sz="1300" kern="1200">
          <a:solidFill>
            <a:schemeClr val="tx1">
              <a:lumMod val="85000"/>
              <a:lumOff val="1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524000" indent="-152400" algn="l" defTabSz="914400" rtl="0" eaLnBrk="1" latinLnBrk="0" hangingPunct="1">
        <a:spcBef>
          <a:spcPct val="20000"/>
        </a:spcBef>
        <a:spcAft>
          <a:spcPts val="600"/>
        </a:spcAft>
        <a:buSzPct val="80000"/>
        <a:buFont typeface="Arial" pitchFamily="34" charset="0"/>
        <a:buChar char="•"/>
        <a:defRPr sz="1300" kern="1200">
          <a:solidFill>
            <a:schemeClr val="tx1">
              <a:lumMod val="85000"/>
              <a:lumOff val="1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973263" indent="-144463" algn="l" defTabSz="914400" rtl="0" eaLnBrk="1" latinLnBrk="0" hangingPunct="1">
        <a:spcBef>
          <a:spcPct val="20000"/>
        </a:spcBef>
        <a:spcAft>
          <a:spcPts val="600"/>
        </a:spcAft>
        <a:buSzPct val="80000"/>
        <a:buFont typeface="Arial" pitchFamily="34" charset="0"/>
        <a:buChar char="•"/>
        <a:defRPr sz="1300" kern="1200">
          <a:solidFill>
            <a:schemeClr val="tx1">
              <a:lumMod val="85000"/>
              <a:lumOff val="1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420938" indent="-134938" algn="l" defTabSz="914400" rtl="0" eaLnBrk="1" latinLnBrk="0" hangingPunct="1">
        <a:spcBef>
          <a:spcPct val="20000"/>
        </a:spcBef>
        <a:spcAft>
          <a:spcPts val="600"/>
        </a:spcAft>
        <a:buSzPct val="80000"/>
        <a:buFont typeface="Arial" pitchFamily="34" charset="0"/>
        <a:buChar char="•"/>
        <a:defRPr sz="13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6pPr>
      <a:lvl7pPr marL="2870200" indent="-127000" algn="l" defTabSz="914400" rtl="0" eaLnBrk="1" latinLnBrk="0" hangingPunct="1">
        <a:spcBef>
          <a:spcPct val="20000"/>
        </a:spcBef>
        <a:spcAft>
          <a:spcPts val="600"/>
        </a:spcAft>
        <a:buSzPct val="80000"/>
        <a:buFont typeface="Arial" pitchFamily="34" charset="0"/>
        <a:buChar char="•"/>
        <a:tabLst/>
        <a:defRPr sz="13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7pPr>
      <a:lvl8pPr marL="3319463" indent="-119063" algn="l" defTabSz="914400" rtl="0" eaLnBrk="1" latinLnBrk="0" hangingPunct="1">
        <a:spcBef>
          <a:spcPct val="20000"/>
        </a:spcBef>
        <a:spcAft>
          <a:spcPts val="600"/>
        </a:spcAft>
        <a:buSzPct val="80000"/>
        <a:buFont typeface="Arial" pitchFamily="34" charset="0"/>
        <a:buChar char="•"/>
        <a:defRPr sz="1300" kern="1200" baseline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8pPr>
      <a:lvl9pPr marL="3792538" indent="-134938" algn="l" defTabSz="914400" rtl="0" eaLnBrk="1" latinLnBrk="0" hangingPunct="1">
        <a:spcBef>
          <a:spcPct val="20000"/>
        </a:spcBef>
        <a:spcAft>
          <a:spcPts val="600"/>
        </a:spcAft>
        <a:buSzPct val="80000"/>
        <a:buFont typeface="Arial" pitchFamily="34" charset="0"/>
        <a:buChar char="•"/>
        <a:defRPr sz="13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mp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mp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investor.nordstrom.com/news-releases/news-release-details/nordstrom-reports-fourth-quarter-2022-earnings-announces-wind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mailto:elisa.zuliani@rotman.utoronto.ca" TargetMode="Externa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mp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39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jpg"/><Relationship Id="rId5" Type="http://schemas.openxmlformats.org/officeDocument/2006/relationships/image" Target="../media/image43.png"/><Relationship Id="rId4" Type="http://schemas.openxmlformats.org/officeDocument/2006/relationships/image" Target="../media/image42.jp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35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jpg"/><Relationship Id="rId12" Type="http://schemas.openxmlformats.org/officeDocument/2006/relationships/image" Target="../media/image57.tmp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5" Type="http://schemas.openxmlformats.org/officeDocument/2006/relationships/image" Target="../media/image50.png"/><Relationship Id="rId10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2.jpe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Relationship Id="rId9" Type="http://schemas.openxmlformats.org/officeDocument/2006/relationships/image" Target="../media/image66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3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44.png"/><Relationship Id="rId4" Type="http://schemas.openxmlformats.org/officeDocument/2006/relationships/image" Target="../media/image64.png"/><Relationship Id="rId9" Type="http://schemas.openxmlformats.org/officeDocument/2006/relationships/image" Target="../media/image67.jpe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0.jp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emf"/><Relationship Id="rId5" Type="http://schemas.openxmlformats.org/officeDocument/2006/relationships/image" Target="../media/image73.emf"/><Relationship Id="rId4" Type="http://schemas.openxmlformats.org/officeDocument/2006/relationships/image" Target="../media/image72.emf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emf"/><Relationship Id="rId5" Type="http://schemas.openxmlformats.org/officeDocument/2006/relationships/image" Target="../media/image77.emf"/><Relationship Id="rId4" Type="http://schemas.openxmlformats.org/officeDocument/2006/relationships/image" Target="../media/image76.emf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jpg"/><Relationship Id="rId5" Type="http://schemas.openxmlformats.org/officeDocument/2006/relationships/image" Target="../media/image13.png"/><Relationship Id="rId4" Type="http://schemas.openxmlformats.org/officeDocument/2006/relationships/image" Target="../media/image12.jp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53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6.emf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7.tmp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emf"/><Relationship Id="rId2" Type="http://schemas.openxmlformats.org/officeDocument/2006/relationships/image" Target="../media/image88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2.emf"/><Relationship Id="rId5" Type="http://schemas.openxmlformats.org/officeDocument/2006/relationships/image" Target="../media/image91.emf"/><Relationship Id="rId4" Type="http://schemas.openxmlformats.org/officeDocument/2006/relationships/image" Target="../media/image90.emf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5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tmp"/><Relationship Id="rId2" Type="http://schemas.openxmlformats.org/officeDocument/2006/relationships/image" Target="../media/image96.tmp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jp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9376" y="2852936"/>
            <a:ext cx="10363200" cy="1362075"/>
          </a:xfrm>
        </p:spPr>
        <p:txBody>
          <a:bodyPr>
            <a:normAutofit fontScale="90000"/>
          </a:bodyPr>
          <a:lstStyle/>
          <a:p>
            <a:br>
              <a:rPr lang="en-CA" dirty="0"/>
            </a:br>
            <a:br>
              <a:rPr lang="en-CA" dirty="0"/>
            </a:br>
            <a:br>
              <a:rPr lang="en-CA" dirty="0"/>
            </a:br>
            <a:br>
              <a:rPr lang="en-CA" dirty="0"/>
            </a:br>
            <a:br>
              <a:rPr lang="en-CA" dirty="0"/>
            </a:br>
            <a:br>
              <a:rPr lang="en-CA" dirty="0"/>
            </a:br>
            <a:r>
              <a:rPr lang="en-CA" dirty="0"/>
              <a:t> </a:t>
            </a:r>
            <a:br>
              <a:rPr lang="en-CA" dirty="0"/>
            </a:br>
            <a:r>
              <a:rPr lang="en-CA" dirty="0"/>
              <a:t>RSM222</a:t>
            </a:r>
            <a:br>
              <a:rPr lang="en-CA" dirty="0"/>
            </a:br>
            <a:r>
              <a:rPr lang="en-CA" sz="3900" dirty="0"/>
              <a:t>Management Accounting 1</a:t>
            </a:r>
            <a:br>
              <a:rPr lang="en-CA" sz="3900" dirty="0"/>
            </a:br>
            <a:endParaRPr lang="en-CA" sz="3900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545432" y="4005064"/>
            <a:ext cx="10369152" cy="1008112"/>
          </a:xfrm>
        </p:spPr>
        <p:txBody>
          <a:bodyPr>
            <a:normAutofit/>
          </a:bodyPr>
          <a:lstStyle/>
          <a:p>
            <a:r>
              <a:rPr lang="en-CA" dirty="0"/>
              <a:t>Elisa Zuliani</a:t>
            </a:r>
          </a:p>
        </p:txBody>
      </p:sp>
    </p:spTree>
    <p:extLst>
      <p:ext uri="{BB962C8B-B14F-4D97-AF65-F5344CB8AC3E}">
        <p14:creationId xmlns:p14="http://schemas.microsoft.com/office/powerpoint/2010/main" val="38696229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900" b="0" i="0" kern="1200">
                <a:solidFill>
                  <a:srgbClr val="888888"/>
                </a:solidFill>
                <a:latin typeface="Arial MT"/>
                <a:ea typeface="+mn-ea"/>
                <a:cs typeface="Arial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ct val="100000"/>
              </a:lnSpc>
              <a:spcBef>
                <a:spcPts val="65"/>
              </a:spcBef>
            </a:pPr>
            <a:fld id="{81D60167-4931-47E6-BA6A-407CBD079E47}" type="slidenum">
              <a:rPr lang="en-CA" spc="-5" smtClean="0"/>
              <a:pPr marL="38100">
                <a:lnSpc>
                  <a:spcPct val="100000"/>
                </a:lnSpc>
                <a:spcBef>
                  <a:spcPts val="65"/>
                </a:spcBef>
              </a:pPr>
              <a:t>10</a:t>
            </a:fld>
            <a:endParaRPr spc="-5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F875985D-865B-4A41-BDAE-64EC6A3372F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25000" lnSpcReduction="20000"/>
          </a:bodyPr>
          <a:lstStyle/>
          <a:p>
            <a:endParaRPr lang="en-US" sz="1800" dirty="0"/>
          </a:p>
          <a:p>
            <a:r>
              <a:rPr lang="en-US" sz="7200" dirty="0"/>
              <a:t>Contrast Financial and Management Accounting</a:t>
            </a:r>
          </a:p>
          <a:p>
            <a:endParaRPr lang="en-CA" dirty="0"/>
          </a:p>
        </p:txBody>
      </p:sp>
      <p:sp>
        <p:nvSpPr>
          <p:cNvPr id="3" name="object 3"/>
          <p:cNvSpPr txBox="1"/>
          <p:nvPr/>
        </p:nvSpPr>
        <p:spPr>
          <a:xfrm>
            <a:off x="414019" y="1366799"/>
            <a:ext cx="10783570" cy="4668520"/>
          </a:xfrm>
          <a:prstGeom prst="rect">
            <a:avLst/>
          </a:prstGeom>
        </p:spPr>
        <p:txBody>
          <a:bodyPr vert="horz" wrap="square" lIns="0" tIns="155575" rIns="0" bIns="0" rtlCol="0">
            <a:spAutoFit/>
          </a:bodyPr>
          <a:lstStyle/>
          <a:p>
            <a:pPr marL="469900" indent="-457834">
              <a:lnSpc>
                <a:spcPct val="100000"/>
              </a:lnSpc>
              <a:spcBef>
                <a:spcPts val="1225"/>
              </a:spcBef>
              <a:buSzPct val="79545"/>
              <a:buFont typeface="Arial MT"/>
              <a:buChar char="•"/>
              <a:tabLst>
                <a:tab pos="469900" algn="l"/>
                <a:tab pos="470534" algn="l"/>
              </a:tabLst>
            </a:pPr>
            <a:r>
              <a:rPr sz="2200" b="1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Timeliness</a:t>
            </a:r>
            <a:endParaRPr sz="2200" dirty="0">
              <a:latin typeface="Arial"/>
              <a:cs typeface="Arial"/>
            </a:endParaRPr>
          </a:p>
          <a:p>
            <a:pPr marL="919480" lvl="1" indent="-457834">
              <a:lnSpc>
                <a:spcPct val="100000"/>
              </a:lnSpc>
              <a:spcBef>
                <a:spcPts val="1130"/>
              </a:spcBef>
              <a:buSzPct val="79545"/>
              <a:buChar char="•"/>
              <a:tabLst>
                <a:tab pos="919480" algn="l"/>
                <a:tab pos="920115" algn="l"/>
              </a:tabLst>
            </a:pPr>
            <a:r>
              <a:rPr sz="2200" spc="-5" dirty="0">
                <a:latin typeface="Arial MT"/>
                <a:cs typeface="Arial MT"/>
              </a:rPr>
              <a:t>Financial:</a:t>
            </a:r>
            <a:r>
              <a:rPr sz="2200" spc="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Historical</a:t>
            </a:r>
            <a:r>
              <a:rPr sz="2200" spc="40" dirty="0">
                <a:latin typeface="Arial MT"/>
                <a:cs typeface="Arial MT"/>
              </a:rPr>
              <a:t> </a:t>
            </a:r>
            <a:r>
              <a:rPr sz="2200" spc="-5" dirty="0">
                <a:latin typeface="Wingdings"/>
                <a:cs typeface="Wingdings"/>
              </a:rPr>
              <a:t></a:t>
            </a:r>
            <a:r>
              <a:rPr sz="2200" spc="70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Arial MT"/>
                <a:cs typeface="Arial MT"/>
              </a:rPr>
              <a:t>Regular</a:t>
            </a:r>
            <a:r>
              <a:rPr sz="2200" spc="2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intervals;</a:t>
            </a:r>
            <a:r>
              <a:rPr sz="2200" spc="1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relatively</a:t>
            </a:r>
            <a:r>
              <a:rPr sz="2200" spc="2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long</a:t>
            </a:r>
            <a:r>
              <a:rPr sz="2200" spc="1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reporting</a:t>
            </a:r>
            <a:r>
              <a:rPr sz="2200" spc="3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periods</a:t>
            </a:r>
            <a:endParaRPr sz="2200" dirty="0">
              <a:latin typeface="Arial MT"/>
              <a:cs typeface="Arial MT"/>
            </a:endParaRPr>
          </a:p>
          <a:p>
            <a:pPr marL="919480" lvl="1" indent="-457834">
              <a:lnSpc>
                <a:spcPct val="100000"/>
              </a:lnSpc>
              <a:spcBef>
                <a:spcPts val="1130"/>
              </a:spcBef>
              <a:buSzPct val="79545"/>
              <a:buChar char="•"/>
              <a:tabLst>
                <a:tab pos="919480" algn="l"/>
                <a:tab pos="920115" algn="l"/>
              </a:tabLst>
            </a:pPr>
            <a:r>
              <a:rPr sz="2200" spc="-5" dirty="0">
                <a:latin typeface="Arial MT"/>
                <a:cs typeface="Arial MT"/>
              </a:rPr>
              <a:t>Management:</a:t>
            </a:r>
            <a:r>
              <a:rPr sz="2200" spc="4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Current</a:t>
            </a:r>
            <a:r>
              <a:rPr sz="2200" spc="3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and</a:t>
            </a:r>
            <a:r>
              <a:rPr sz="2200" spc="2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future</a:t>
            </a:r>
            <a:r>
              <a:rPr sz="2200" spc="2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oriented,</a:t>
            </a:r>
            <a:r>
              <a:rPr sz="2200" spc="1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but</a:t>
            </a:r>
            <a:r>
              <a:rPr sz="2200" spc="2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also</a:t>
            </a:r>
            <a:r>
              <a:rPr sz="220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historical</a:t>
            </a:r>
            <a:r>
              <a:rPr sz="2200" spc="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for</a:t>
            </a:r>
            <a:r>
              <a:rPr sz="2200" spc="2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control</a:t>
            </a:r>
            <a:endParaRPr sz="2200" dirty="0">
              <a:latin typeface="Arial MT"/>
              <a:cs typeface="Arial MT"/>
            </a:endParaRPr>
          </a:p>
          <a:p>
            <a:pPr marL="1367790" lvl="2" indent="-457834">
              <a:lnSpc>
                <a:spcPct val="100000"/>
              </a:lnSpc>
              <a:spcBef>
                <a:spcPts val="1130"/>
              </a:spcBef>
              <a:buSzPct val="79545"/>
              <a:buChar char="•"/>
              <a:tabLst>
                <a:tab pos="1367155" algn="l"/>
                <a:tab pos="1367790" algn="l"/>
              </a:tabLst>
            </a:pPr>
            <a:r>
              <a:rPr sz="2200" spc="-5" dirty="0">
                <a:latin typeface="Arial MT"/>
                <a:cs typeface="Arial MT"/>
              </a:rPr>
              <a:t>Reporting</a:t>
            </a:r>
            <a:r>
              <a:rPr sz="2200" spc="1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periods</a:t>
            </a:r>
            <a:r>
              <a:rPr sz="220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depend</a:t>
            </a:r>
            <a:r>
              <a:rPr sz="2200" spc="1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on need</a:t>
            </a:r>
            <a:endParaRPr sz="2200" dirty="0">
              <a:latin typeface="Arial MT"/>
              <a:cs typeface="Arial MT"/>
            </a:endParaRPr>
          </a:p>
          <a:p>
            <a:pPr lvl="2">
              <a:lnSpc>
                <a:spcPct val="100000"/>
              </a:lnSpc>
              <a:buFont typeface="Arial MT"/>
              <a:buChar char="•"/>
            </a:pPr>
            <a:endParaRPr sz="2400" dirty="0">
              <a:latin typeface="Arial MT"/>
              <a:cs typeface="Arial MT"/>
            </a:endParaRPr>
          </a:p>
          <a:p>
            <a:pPr marL="469900" indent="-457834">
              <a:lnSpc>
                <a:spcPct val="100000"/>
              </a:lnSpc>
              <a:spcBef>
                <a:spcPts val="2140"/>
              </a:spcBef>
              <a:buSzPct val="79545"/>
              <a:buFont typeface="Arial MT"/>
              <a:buChar char="•"/>
              <a:tabLst>
                <a:tab pos="469900" algn="l"/>
                <a:tab pos="470534" algn="l"/>
              </a:tabLst>
            </a:pPr>
            <a:r>
              <a:rPr sz="2200" b="1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Regulation</a:t>
            </a:r>
            <a:endParaRPr sz="2200" dirty="0">
              <a:latin typeface="Arial"/>
              <a:cs typeface="Arial"/>
            </a:endParaRPr>
          </a:p>
          <a:p>
            <a:pPr marL="919480" lvl="1" indent="-457834">
              <a:lnSpc>
                <a:spcPct val="100000"/>
              </a:lnSpc>
              <a:spcBef>
                <a:spcPts val="1125"/>
              </a:spcBef>
              <a:buSzPct val="79545"/>
              <a:buChar char="•"/>
              <a:tabLst>
                <a:tab pos="919480" algn="l"/>
                <a:tab pos="920115" algn="l"/>
              </a:tabLst>
            </a:pPr>
            <a:r>
              <a:rPr sz="2200" spc="-5" dirty="0">
                <a:latin typeface="Arial MT"/>
                <a:cs typeface="Arial MT"/>
              </a:rPr>
              <a:t>Financial: Regulated</a:t>
            </a:r>
            <a:r>
              <a:rPr sz="2200" spc="45" dirty="0">
                <a:latin typeface="Arial MT"/>
                <a:cs typeface="Arial MT"/>
              </a:rPr>
              <a:t> </a:t>
            </a:r>
            <a:r>
              <a:rPr sz="2200" spc="-5" dirty="0">
                <a:latin typeface="Wingdings"/>
                <a:cs typeface="Wingdings"/>
              </a:rPr>
              <a:t></a:t>
            </a:r>
            <a:r>
              <a:rPr sz="2200" spc="65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Arial MT"/>
                <a:cs typeface="Arial MT"/>
              </a:rPr>
              <a:t>Rules</a:t>
            </a:r>
            <a:r>
              <a:rPr sz="2200" spc="1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driven</a:t>
            </a:r>
            <a:r>
              <a:rPr sz="2200" spc="2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by</a:t>
            </a:r>
            <a:r>
              <a:rPr sz="2200" spc="1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GAAP</a:t>
            </a:r>
            <a:r>
              <a:rPr sz="2200" spc="-3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and</a:t>
            </a:r>
            <a:r>
              <a:rPr sz="2200" spc="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government</a:t>
            </a:r>
            <a:r>
              <a:rPr sz="2200" spc="5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authorities</a:t>
            </a:r>
            <a:endParaRPr sz="2200" dirty="0">
              <a:latin typeface="Arial MT"/>
              <a:cs typeface="Arial MT"/>
            </a:endParaRPr>
          </a:p>
          <a:p>
            <a:pPr marL="919480" lvl="1" indent="-457834">
              <a:lnSpc>
                <a:spcPct val="100000"/>
              </a:lnSpc>
              <a:spcBef>
                <a:spcPts val="1130"/>
              </a:spcBef>
              <a:buSzPct val="79545"/>
              <a:buChar char="•"/>
              <a:tabLst>
                <a:tab pos="919480" algn="l"/>
                <a:tab pos="920115" algn="l"/>
              </a:tabLst>
            </a:pPr>
            <a:r>
              <a:rPr sz="2200" spc="-5" dirty="0">
                <a:latin typeface="Arial MT"/>
                <a:cs typeface="Arial MT"/>
              </a:rPr>
              <a:t>Management:</a:t>
            </a:r>
            <a:r>
              <a:rPr sz="2200" spc="2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No</a:t>
            </a:r>
            <a:r>
              <a:rPr sz="2200" spc="-1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regulations</a:t>
            </a:r>
            <a:endParaRPr sz="2200" dirty="0">
              <a:latin typeface="Arial MT"/>
              <a:cs typeface="Arial MT"/>
            </a:endParaRPr>
          </a:p>
          <a:p>
            <a:pPr marL="1367790" marR="5080" lvl="2" indent="-457200">
              <a:lnSpc>
                <a:spcPct val="100000"/>
              </a:lnSpc>
              <a:spcBef>
                <a:spcPts val="1130"/>
              </a:spcBef>
              <a:buSzPct val="79545"/>
              <a:buChar char="•"/>
              <a:tabLst>
                <a:tab pos="1367155" algn="l"/>
                <a:tab pos="1367790" algn="l"/>
                <a:tab pos="6448425" algn="l"/>
              </a:tabLst>
            </a:pPr>
            <a:r>
              <a:rPr sz="2200" spc="-5" dirty="0">
                <a:latin typeface="Arial MT"/>
                <a:cs typeface="Arial MT"/>
              </a:rPr>
              <a:t>Systems</a:t>
            </a:r>
            <a:r>
              <a:rPr sz="2200" spc="2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and</a:t>
            </a:r>
            <a:r>
              <a:rPr sz="2200" spc="2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information</a:t>
            </a:r>
            <a:r>
              <a:rPr sz="2200" spc="4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determined</a:t>
            </a:r>
            <a:r>
              <a:rPr sz="2200" spc="4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by	management</a:t>
            </a:r>
            <a:r>
              <a:rPr sz="2200" spc="3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to</a:t>
            </a:r>
            <a:r>
              <a:rPr sz="2200" spc="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meet</a:t>
            </a:r>
            <a:r>
              <a:rPr sz="2200" spc="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strategic and </a:t>
            </a:r>
            <a:r>
              <a:rPr sz="2200" spc="-59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operational needs;</a:t>
            </a:r>
            <a:r>
              <a:rPr sz="220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not</a:t>
            </a:r>
            <a:r>
              <a:rPr sz="2200" spc="1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required</a:t>
            </a:r>
            <a:r>
              <a:rPr sz="2200" spc="1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by</a:t>
            </a:r>
            <a:r>
              <a:rPr sz="2200" spc="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law</a:t>
            </a:r>
            <a:endParaRPr sz="2200" dirty="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900" b="0" i="0" kern="1200">
                <a:solidFill>
                  <a:srgbClr val="888888"/>
                </a:solidFill>
                <a:latin typeface="Arial MT"/>
                <a:ea typeface="+mn-ea"/>
                <a:cs typeface="Arial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ct val="100000"/>
              </a:lnSpc>
              <a:spcBef>
                <a:spcPts val="65"/>
              </a:spcBef>
            </a:pPr>
            <a:fld id="{81D60167-4931-47E6-BA6A-407CBD079E47}" type="slidenum">
              <a:rPr lang="en-CA" spc="-5" smtClean="0"/>
              <a:pPr marL="38100">
                <a:lnSpc>
                  <a:spcPct val="100000"/>
                </a:lnSpc>
                <a:spcBef>
                  <a:spcPts val="65"/>
                </a:spcBef>
              </a:pPr>
              <a:t>11</a:t>
            </a:fld>
            <a:endParaRPr spc="-5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A6CD57F1-5D00-C4B4-3096-48F4A47AB0B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25000" lnSpcReduction="20000"/>
          </a:bodyPr>
          <a:lstStyle/>
          <a:p>
            <a:endParaRPr lang="en-US" sz="1800" dirty="0"/>
          </a:p>
          <a:p>
            <a:r>
              <a:rPr lang="en-US" sz="7200" dirty="0"/>
              <a:t>Contrast Financial and Management Accounting</a:t>
            </a:r>
          </a:p>
          <a:p>
            <a:endParaRPr lang="en-CA" dirty="0"/>
          </a:p>
        </p:txBody>
      </p:sp>
      <p:sp>
        <p:nvSpPr>
          <p:cNvPr id="3" name="object 3"/>
          <p:cNvSpPr txBox="1"/>
          <p:nvPr/>
        </p:nvSpPr>
        <p:spPr>
          <a:xfrm>
            <a:off x="414019" y="1366799"/>
            <a:ext cx="9121775" cy="3376295"/>
          </a:xfrm>
          <a:prstGeom prst="rect">
            <a:avLst/>
          </a:prstGeom>
        </p:spPr>
        <p:txBody>
          <a:bodyPr vert="horz" wrap="square" lIns="0" tIns="155575" rIns="0" bIns="0" rtlCol="0">
            <a:spAutoFit/>
          </a:bodyPr>
          <a:lstStyle/>
          <a:p>
            <a:pPr marL="469900" indent="-457834">
              <a:lnSpc>
                <a:spcPct val="100000"/>
              </a:lnSpc>
              <a:spcBef>
                <a:spcPts val="1225"/>
              </a:spcBef>
              <a:buSzPct val="79545"/>
              <a:buFont typeface="Arial MT"/>
              <a:buChar char="•"/>
              <a:tabLst>
                <a:tab pos="469900" algn="l"/>
                <a:tab pos="470534" algn="l"/>
              </a:tabLst>
            </a:pPr>
            <a:r>
              <a:rPr sz="2200" b="1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Qualitative</a:t>
            </a:r>
            <a:r>
              <a:rPr sz="2200" b="1" u="heavy" spc="4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2200" b="1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Characteristics</a:t>
            </a:r>
            <a:r>
              <a:rPr sz="2200" b="1" u="heavy" spc="3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2200" b="1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of</a:t>
            </a:r>
            <a:r>
              <a:rPr sz="2200" b="1" u="heavy" spc="1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2200" b="1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Information</a:t>
            </a:r>
            <a:endParaRPr sz="2200">
              <a:latin typeface="Arial"/>
              <a:cs typeface="Arial"/>
            </a:endParaRPr>
          </a:p>
          <a:p>
            <a:pPr marL="919480" lvl="1" indent="-457834">
              <a:lnSpc>
                <a:spcPct val="100000"/>
              </a:lnSpc>
              <a:spcBef>
                <a:spcPts val="1130"/>
              </a:spcBef>
              <a:buSzPct val="79545"/>
              <a:buChar char="•"/>
              <a:tabLst>
                <a:tab pos="919480" algn="l"/>
                <a:tab pos="920115" algn="l"/>
              </a:tabLst>
            </a:pPr>
            <a:r>
              <a:rPr sz="2200" spc="-5" dirty="0">
                <a:latin typeface="Arial MT"/>
                <a:cs typeface="Arial MT"/>
              </a:rPr>
              <a:t>Financial:</a:t>
            </a:r>
            <a:r>
              <a:rPr sz="2200" spc="-13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Auditable, Reliable</a:t>
            </a:r>
            <a:endParaRPr sz="2200">
              <a:latin typeface="Arial MT"/>
              <a:cs typeface="Arial MT"/>
            </a:endParaRPr>
          </a:p>
          <a:p>
            <a:pPr marL="919480" lvl="1" indent="-457834">
              <a:lnSpc>
                <a:spcPct val="100000"/>
              </a:lnSpc>
              <a:spcBef>
                <a:spcPts val="1130"/>
              </a:spcBef>
              <a:buSzPct val="79545"/>
              <a:buChar char="•"/>
              <a:tabLst>
                <a:tab pos="919480" algn="l"/>
                <a:tab pos="920115" algn="l"/>
              </a:tabLst>
            </a:pPr>
            <a:r>
              <a:rPr sz="2200" spc="-5" dirty="0">
                <a:latin typeface="Arial MT"/>
                <a:cs typeface="Arial MT"/>
              </a:rPr>
              <a:t>Management:</a:t>
            </a:r>
            <a:r>
              <a:rPr sz="2200" spc="4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Not </a:t>
            </a:r>
            <a:r>
              <a:rPr sz="2200" dirty="0">
                <a:latin typeface="Arial MT"/>
                <a:cs typeface="Arial MT"/>
              </a:rPr>
              <a:t>subject </a:t>
            </a:r>
            <a:r>
              <a:rPr sz="2200" spc="-5" dirty="0">
                <a:latin typeface="Arial MT"/>
                <a:cs typeface="Arial MT"/>
              </a:rPr>
              <a:t>to</a:t>
            </a:r>
            <a:r>
              <a:rPr sz="2200" spc="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audit,</a:t>
            </a:r>
            <a:r>
              <a:rPr sz="220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could be</a:t>
            </a:r>
            <a:r>
              <a:rPr sz="2200" spc="2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more</a:t>
            </a:r>
            <a:r>
              <a:rPr sz="2200" spc="1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subjective</a:t>
            </a:r>
            <a:endParaRPr sz="2200">
              <a:latin typeface="Arial MT"/>
              <a:cs typeface="Arial MT"/>
            </a:endParaRPr>
          </a:p>
          <a:p>
            <a:pPr lvl="1">
              <a:lnSpc>
                <a:spcPct val="100000"/>
              </a:lnSpc>
              <a:buFont typeface="Arial MT"/>
              <a:buChar char="•"/>
            </a:pPr>
            <a:endParaRPr sz="2400">
              <a:latin typeface="Arial MT"/>
              <a:cs typeface="Arial MT"/>
            </a:endParaRPr>
          </a:p>
          <a:p>
            <a:pPr marL="469900" indent="-457834">
              <a:lnSpc>
                <a:spcPct val="100000"/>
              </a:lnSpc>
              <a:spcBef>
                <a:spcPts val="2140"/>
              </a:spcBef>
              <a:buSzPct val="79545"/>
              <a:buFont typeface="Arial MT"/>
              <a:buChar char="•"/>
              <a:tabLst>
                <a:tab pos="469900" algn="l"/>
                <a:tab pos="470534" algn="l"/>
              </a:tabLst>
            </a:pPr>
            <a:r>
              <a:rPr sz="2200" b="1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Scope</a:t>
            </a:r>
            <a:endParaRPr sz="2200">
              <a:latin typeface="Arial"/>
              <a:cs typeface="Arial"/>
            </a:endParaRPr>
          </a:p>
          <a:p>
            <a:pPr marL="919480" lvl="1" indent="-457834">
              <a:lnSpc>
                <a:spcPct val="100000"/>
              </a:lnSpc>
              <a:spcBef>
                <a:spcPts val="1130"/>
              </a:spcBef>
              <a:buSzPct val="79545"/>
              <a:buChar char="•"/>
              <a:tabLst>
                <a:tab pos="919480" algn="l"/>
                <a:tab pos="920115" algn="l"/>
              </a:tabLst>
            </a:pPr>
            <a:r>
              <a:rPr sz="2200" spc="-5" dirty="0">
                <a:latin typeface="Arial MT"/>
                <a:cs typeface="Arial MT"/>
              </a:rPr>
              <a:t>Financial:</a:t>
            </a:r>
            <a:r>
              <a:rPr sz="220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Highly</a:t>
            </a:r>
            <a:r>
              <a:rPr sz="2200" spc="2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aggregated;</a:t>
            </a:r>
            <a:r>
              <a:rPr sz="2200" spc="2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report</a:t>
            </a:r>
            <a:r>
              <a:rPr sz="2200" spc="2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on</a:t>
            </a:r>
            <a:r>
              <a:rPr sz="2200" spc="3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entire</a:t>
            </a:r>
            <a:r>
              <a:rPr sz="2200" spc="2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organization</a:t>
            </a:r>
            <a:endParaRPr sz="2200">
              <a:latin typeface="Arial MT"/>
              <a:cs typeface="Arial MT"/>
            </a:endParaRPr>
          </a:p>
          <a:p>
            <a:pPr marL="919480" lvl="1" indent="-457834">
              <a:lnSpc>
                <a:spcPct val="100000"/>
              </a:lnSpc>
              <a:spcBef>
                <a:spcPts val="1125"/>
              </a:spcBef>
              <a:buSzPct val="79545"/>
              <a:buChar char="•"/>
              <a:tabLst>
                <a:tab pos="919480" algn="l"/>
                <a:tab pos="920115" algn="l"/>
              </a:tabLst>
            </a:pPr>
            <a:r>
              <a:rPr sz="2200" spc="-5" dirty="0">
                <a:latin typeface="Arial MT"/>
                <a:cs typeface="Arial MT"/>
              </a:rPr>
              <a:t>Management:</a:t>
            </a:r>
            <a:r>
              <a:rPr sz="2200" spc="4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Not</a:t>
            </a:r>
            <a:r>
              <a:rPr sz="2200" spc="1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aggregated;</a:t>
            </a:r>
            <a:r>
              <a:rPr sz="2200" spc="3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informs</a:t>
            </a:r>
            <a:r>
              <a:rPr sz="2200" spc="3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local</a:t>
            </a:r>
            <a:r>
              <a:rPr sz="2200" spc="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decisions</a:t>
            </a:r>
            <a:r>
              <a:rPr sz="2200" spc="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and</a:t>
            </a:r>
            <a:r>
              <a:rPr sz="2200" spc="2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actions</a:t>
            </a:r>
            <a:endParaRPr sz="22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25423" y="1473708"/>
            <a:ext cx="8130540" cy="4224528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720090" y="5790438"/>
            <a:ext cx="8130540" cy="462280"/>
          </a:xfrm>
          <a:prstGeom prst="rect">
            <a:avLst/>
          </a:prstGeom>
          <a:ln w="38100">
            <a:solidFill>
              <a:srgbClr val="929292"/>
            </a:solidFill>
          </a:ln>
        </p:spPr>
        <p:txBody>
          <a:bodyPr vert="horz" wrap="square" lIns="0" tIns="38735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305"/>
              </a:spcBef>
            </a:pPr>
            <a:r>
              <a:rPr sz="2400" spc="-5" dirty="0">
                <a:latin typeface="Arial MT"/>
                <a:cs typeface="Arial MT"/>
              </a:rPr>
              <a:t>Historical</a:t>
            </a:r>
            <a:r>
              <a:rPr sz="2400" spc="1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vs.</a:t>
            </a:r>
            <a:r>
              <a:rPr sz="2400" spc="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Future</a:t>
            </a:r>
            <a:r>
              <a:rPr sz="2400" spc="-1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Perspective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900" b="0" i="0" kern="1200">
                <a:solidFill>
                  <a:srgbClr val="888888"/>
                </a:solidFill>
                <a:latin typeface="Arial MT"/>
                <a:ea typeface="+mn-ea"/>
                <a:cs typeface="Arial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ct val="100000"/>
              </a:lnSpc>
              <a:spcBef>
                <a:spcPts val="65"/>
              </a:spcBef>
            </a:pPr>
            <a:fld id="{81D60167-4931-47E6-BA6A-407CBD079E47}" type="slidenum">
              <a:rPr lang="en-CA" spc="-5" smtClean="0"/>
              <a:pPr marL="38100">
                <a:lnSpc>
                  <a:spcPct val="100000"/>
                </a:lnSpc>
                <a:spcBef>
                  <a:spcPts val="65"/>
                </a:spcBef>
              </a:pPr>
              <a:t>12</a:t>
            </a:fld>
            <a:endParaRPr spc="-5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753B68C-3F2F-D975-E300-1D5D0BB6147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25000" lnSpcReduction="20000"/>
          </a:bodyPr>
          <a:lstStyle/>
          <a:p>
            <a:endParaRPr lang="en-US" sz="1800" dirty="0"/>
          </a:p>
          <a:p>
            <a:r>
              <a:rPr lang="en-US" sz="7200" dirty="0"/>
              <a:t>Putting it all together :  Financial and Management Accounting</a:t>
            </a:r>
          </a:p>
          <a:p>
            <a:endParaRPr lang="en-CA" dirty="0"/>
          </a:p>
        </p:txBody>
      </p:sp>
      <p:pic>
        <p:nvPicPr>
          <p:cNvPr id="1026" name="Picture 2" descr="Welcome to Blue Ribbon Accounting! — Blue Ribbon Accounting">
            <a:extLst>
              <a:ext uri="{FF2B5EF4-FFF2-40B4-BE49-F238E27FC236}">
                <a16:creationId xmlns:a16="http://schemas.microsoft.com/office/drawing/2014/main" id="{3FA614AD-3CB8-8E70-A919-F485B7204D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1734" y="1473707"/>
            <a:ext cx="2770464" cy="4224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1C69CFD-3C26-4371-8813-BC729E3226BB}"/>
              </a:ext>
            </a:extLst>
          </p:cNvPr>
          <p:cNvSpPr txBox="1"/>
          <p:nvPr/>
        </p:nvSpPr>
        <p:spPr>
          <a:xfrm>
            <a:off x="9714640" y="3846668"/>
            <a:ext cx="1687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>
                <a:solidFill>
                  <a:srgbClr val="ED037C"/>
                </a:solidFill>
                <a:latin typeface="Amasis MT Pro Black" panose="020F0502020204030204" pitchFamily="18" charset="0"/>
              </a:rPr>
              <a:t>To RSM222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6CB8B8-B136-C408-F304-AF37BEECAE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>
            <a:extLst>
              <a:ext uri="{FF2B5EF4-FFF2-40B4-BE49-F238E27FC236}">
                <a16:creationId xmlns:a16="http://schemas.microsoft.com/office/drawing/2014/main" id="{5CBE0B1B-AC49-682E-BA61-CCB5B7722C7F}"/>
              </a:ext>
            </a:extLst>
          </p:cNvPr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900" b="0" i="0" kern="1200">
                <a:solidFill>
                  <a:srgbClr val="888888"/>
                </a:solidFill>
                <a:latin typeface="Arial MT"/>
                <a:ea typeface="+mn-ea"/>
                <a:cs typeface="Arial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ct val="100000"/>
              </a:lnSpc>
              <a:spcBef>
                <a:spcPts val="65"/>
              </a:spcBef>
            </a:pPr>
            <a:fld id="{81D60167-4931-47E6-BA6A-407CBD079E47}" type="slidenum">
              <a:rPr lang="en-CA" spc="-5" smtClean="0"/>
              <a:pPr marL="38100">
                <a:lnSpc>
                  <a:spcPct val="100000"/>
                </a:lnSpc>
                <a:spcBef>
                  <a:spcPts val="65"/>
                </a:spcBef>
              </a:pPr>
              <a:t>13</a:t>
            </a:fld>
            <a:endParaRPr spc="-5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A3F2A693-41D1-43DA-3A4D-8FC6AB5B61B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25000" lnSpcReduction="20000"/>
          </a:bodyPr>
          <a:lstStyle/>
          <a:p>
            <a:endParaRPr lang="en-US" sz="1800" dirty="0"/>
          </a:p>
          <a:p>
            <a:r>
              <a:rPr lang="en-US" sz="7200" dirty="0"/>
              <a:t>Work of Management</a:t>
            </a:r>
          </a:p>
          <a:p>
            <a:endParaRPr lang="en-CA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E963C52-A2C9-1ABA-EEE5-91920941CCDC}"/>
              </a:ext>
            </a:extLst>
          </p:cNvPr>
          <p:cNvSpPr/>
          <p:nvPr/>
        </p:nvSpPr>
        <p:spPr>
          <a:xfrm>
            <a:off x="719404" y="980728"/>
            <a:ext cx="3000332" cy="1196727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Planning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88DBE3B-6F35-9FD2-F66D-5F997AC0CB26}"/>
              </a:ext>
            </a:extLst>
          </p:cNvPr>
          <p:cNvSpPr/>
          <p:nvPr/>
        </p:nvSpPr>
        <p:spPr>
          <a:xfrm>
            <a:off x="4439816" y="2820305"/>
            <a:ext cx="3004889" cy="1400783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Directing &amp; Motivating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94F48BF-07B9-7BD1-D6FD-56D5F12CB69B}"/>
              </a:ext>
            </a:extLst>
          </p:cNvPr>
          <p:cNvSpPr/>
          <p:nvPr/>
        </p:nvSpPr>
        <p:spPr>
          <a:xfrm>
            <a:off x="8184232" y="1412776"/>
            <a:ext cx="3096344" cy="1368152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Controlling</a:t>
            </a:r>
          </a:p>
        </p:txBody>
      </p:sp>
      <p:pic>
        <p:nvPicPr>
          <p:cNvPr id="2050" name="Picture 2" descr="Planning &amp; Resource Scheduling is Key ...">
            <a:extLst>
              <a:ext uri="{FF2B5EF4-FFF2-40B4-BE49-F238E27FC236}">
                <a16:creationId xmlns:a16="http://schemas.microsoft.com/office/drawing/2014/main" id="{439476C4-CDD3-D092-D4A1-44E6C04B12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319" y="2542902"/>
            <a:ext cx="2476501" cy="1556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Management And Leadership Stock Photo ...">
            <a:extLst>
              <a:ext uri="{FF2B5EF4-FFF2-40B4-BE49-F238E27FC236}">
                <a16:creationId xmlns:a16="http://schemas.microsoft.com/office/drawing/2014/main" id="{E5149826-AF1C-D0B6-E7A1-6129A82671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7848" y="4303191"/>
            <a:ext cx="2343150" cy="195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Teach, Inspire, Motivate - Character ...">
            <a:extLst>
              <a:ext uri="{FF2B5EF4-FFF2-40B4-BE49-F238E27FC236}">
                <a16:creationId xmlns:a16="http://schemas.microsoft.com/office/drawing/2014/main" id="{BFE050AA-22B7-07C5-B414-65A5DFC795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4174" y="2842814"/>
            <a:ext cx="2476500" cy="1847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81982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3D05B0-63A4-DD7E-6F1B-DC8EDB30B4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>
            <a:extLst>
              <a:ext uri="{FF2B5EF4-FFF2-40B4-BE49-F238E27FC236}">
                <a16:creationId xmlns:a16="http://schemas.microsoft.com/office/drawing/2014/main" id="{9C3FEFA4-61D2-5A2D-0FC3-082929E269E8}"/>
              </a:ext>
            </a:extLst>
          </p:cNvPr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900" b="0" i="0" kern="1200">
                <a:solidFill>
                  <a:srgbClr val="888888"/>
                </a:solidFill>
                <a:latin typeface="Arial MT"/>
                <a:ea typeface="+mn-ea"/>
                <a:cs typeface="Arial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ct val="100000"/>
              </a:lnSpc>
              <a:spcBef>
                <a:spcPts val="65"/>
              </a:spcBef>
            </a:pPr>
            <a:fld id="{81D60167-4931-47E6-BA6A-407CBD079E47}" type="slidenum">
              <a:rPr lang="en-CA" spc="-5" smtClean="0"/>
              <a:pPr marL="38100">
                <a:lnSpc>
                  <a:spcPct val="100000"/>
                </a:lnSpc>
                <a:spcBef>
                  <a:spcPts val="65"/>
                </a:spcBef>
              </a:pPr>
              <a:t>14</a:t>
            </a:fld>
            <a:endParaRPr spc="-5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5CF7CD22-7D0D-B4C0-5592-4B08EFA069E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25000" lnSpcReduction="20000"/>
          </a:bodyPr>
          <a:lstStyle/>
          <a:p>
            <a:endParaRPr lang="en-US" sz="1800" dirty="0"/>
          </a:p>
          <a:p>
            <a:r>
              <a:rPr lang="en-US" sz="7200" dirty="0"/>
              <a:t>Planning</a:t>
            </a:r>
          </a:p>
          <a:p>
            <a:endParaRPr lang="en-CA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88F1E73-1646-7D44-9542-6D062C928C79}"/>
              </a:ext>
            </a:extLst>
          </p:cNvPr>
          <p:cNvSpPr/>
          <p:nvPr/>
        </p:nvSpPr>
        <p:spPr>
          <a:xfrm>
            <a:off x="911424" y="1290390"/>
            <a:ext cx="1872208" cy="9144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Identify alternatives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3955BAB-2AAA-BDD9-5462-1434523B8BC4}"/>
              </a:ext>
            </a:extLst>
          </p:cNvPr>
          <p:cNvSpPr/>
          <p:nvPr/>
        </p:nvSpPr>
        <p:spPr>
          <a:xfrm>
            <a:off x="3627438" y="2631653"/>
            <a:ext cx="4032448" cy="9144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Select alternative that does the best job of furthering organization's objectives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8F01666-0AE4-1AEC-05EC-7A3FB4082A87}"/>
              </a:ext>
            </a:extLst>
          </p:cNvPr>
          <p:cNvSpPr/>
          <p:nvPr/>
        </p:nvSpPr>
        <p:spPr>
          <a:xfrm>
            <a:off x="7680176" y="4509120"/>
            <a:ext cx="4032448" cy="9144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Develop budgets to guide progress toward the selected alternative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28C8CF9-D83E-D963-8BA2-EFFAB1D2C793}"/>
              </a:ext>
            </a:extLst>
          </p:cNvPr>
          <p:cNvCxnSpPr>
            <a:cxnSpLocks/>
          </p:cNvCxnSpPr>
          <p:nvPr/>
        </p:nvCxnSpPr>
        <p:spPr>
          <a:xfrm>
            <a:off x="2783632" y="1750914"/>
            <a:ext cx="2860030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CF83FC2-A13F-7250-8ED3-0EBF03ACEE1F}"/>
              </a:ext>
            </a:extLst>
          </p:cNvPr>
          <p:cNvCxnSpPr>
            <a:cxnSpLocks/>
          </p:cNvCxnSpPr>
          <p:nvPr/>
        </p:nvCxnSpPr>
        <p:spPr>
          <a:xfrm>
            <a:off x="7680176" y="3212976"/>
            <a:ext cx="2112236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EFC9319-FDCD-C54C-023A-7E08B115D971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5643662" y="1747590"/>
            <a:ext cx="0" cy="88406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4CA15EB-78A5-B3FD-04FA-464FF6313C42}"/>
              </a:ext>
            </a:extLst>
          </p:cNvPr>
          <p:cNvCxnSpPr>
            <a:cxnSpLocks/>
          </p:cNvCxnSpPr>
          <p:nvPr/>
        </p:nvCxnSpPr>
        <p:spPr>
          <a:xfrm>
            <a:off x="9792412" y="3212976"/>
            <a:ext cx="0" cy="129614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49547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208867" y="2619214"/>
            <a:ext cx="2774197" cy="9144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3600" dirty="0">
                <a:solidFill>
                  <a:schemeClr val="tx1"/>
                </a:solidFill>
              </a:rPr>
              <a:t>Planning</a:t>
            </a:r>
          </a:p>
        </p:txBody>
      </p:sp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7808" y="1556792"/>
            <a:ext cx="7306695" cy="3543795"/>
          </a:xfrm>
          <a:prstGeom prst="rect">
            <a:avLst/>
          </a:prstGeom>
        </p:spPr>
      </p:pic>
      <p:sp>
        <p:nvSpPr>
          <p:cNvPr id="5" name="Subtitle 4">
            <a:extLst>
              <a:ext uri="{FF2B5EF4-FFF2-40B4-BE49-F238E27FC236}">
                <a16:creationId xmlns:a16="http://schemas.microsoft.com/office/drawing/2014/main" id="{A7357E86-EBCE-27BB-198B-986B19BB0C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0342" y="134010"/>
            <a:ext cx="9601067" cy="506016"/>
          </a:xfrm>
        </p:spPr>
        <p:txBody>
          <a:bodyPr/>
          <a:lstStyle/>
          <a:p>
            <a:r>
              <a:rPr lang="en-US" sz="1800" dirty="0"/>
              <a:t>Planning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9033862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224027" y="2894076"/>
            <a:ext cx="2070100" cy="1784985"/>
          </a:xfrm>
          <a:prstGeom prst="rect">
            <a:avLst/>
          </a:prstGeom>
          <a:solidFill>
            <a:srgbClr val="929292"/>
          </a:solidFill>
          <a:ln w="9525">
            <a:solidFill>
              <a:srgbClr val="1D3061"/>
            </a:solidFill>
          </a:ln>
        </p:spPr>
        <p:txBody>
          <a:bodyPr vert="horz" wrap="square" lIns="0" tIns="36195" rIns="0" bIns="0" rtlCol="0">
            <a:spAutoFit/>
          </a:bodyPr>
          <a:lstStyle/>
          <a:p>
            <a:pPr marL="200660" marR="194310" algn="ctr">
              <a:lnSpc>
                <a:spcPct val="100000"/>
              </a:lnSpc>
              <a:spcBef>
                <a:spcPts val="285"/>
              </a:spcBef>
            </a:pPr>
            <a:r>
              <a:rPr sz="2200" spc="130" dirty="0">
                <a:solidFill>
                  <a:srgbClr val="FFFFFF"/>
                </a:solidFill>
                <a:latin typeface="Cambria"/>
                <a:cs typeface="Cambria"/>
              </a:rPr>
              <a:t>Comparing </a:t>
            </a:r>
            <a:r>
              <a:rPr sz="2200" spc="13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200" spc="55" dirty="0">
                <a:solidFill>
                  <a:srgbClr val="FFFFFF"/>
                </a:solidFill>
                <a:latin typeface="Cambria"/>
                <a:cs typeface="Cambria"/>
              </a:rPr>
              <a:t>actual</a:t>
            </a:r>
            <a:r>
              <a:rPr sz="2200" spc="6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200" dirty="0">
                <a:solidFill>
                  <a:srgbClr val="FFFFFF"/>
                </a:solidFill>
                <a:latin typeface="Cambria"/>
                <a:cs typeface="Cambria"/>
              </a:rPr>
              <a:t>to </a:t>
            </a:r>
            <a:r>
              <a:rPr sz="2200" spc="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200" spc="95" dirty="0">
                <a:solidFill>
                  <a:srgbClr val="FFFFFF"/>
                </a:solidFill>
                <a:latin typeface="Cambria"/>
                <a:cs typeface="Cambria"/>
              </a:rPr>
              <a:t>planned </a:t>
            </a:r>
            <a:r>
              <a:rPr sz="2200" spc="10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200" spc="85" dirty="0">
                <a:solidFill>
                  <a:srgbClr val="FFFFFF"/>
                </a:solidFill>
                <a:latin typeface="Cambria"/>
                <a:cs typeface="Cambria"/>
              </a:rPr>
              <a:t>per</a:t>
            </a:r>
            <a:r>
              <a:rPr sz="2200" spc="80" dirty="0">
                <a:solidFill>
                  <a:srgbClr val="FFFFFF"/>
                </a:solidFill>
                <a:latin typeface="Cambria"/>
                <a:cs typeface="Cambria"/>
              </a:rPr>
              <a:t>f</a:t>
            </a:r>
            <a:r>
              <a:rPr sz="2200" spc="60" dirty="0">
                <a:solidFill>
                  <a:srgbClr val="FFFFFF"/>
                </a:solidFill>
                <a:latin typeface="Cambria"/>
                <a:cs typeface="Cambria"/>
              </a:rPr>
              <a:t>orm</a:t>
            </a:r>
            <a:r>
              <a:rPr sz="2200" spc="45" dirty="0">
                <a:solidFill>
                  <a:srgbClr val="FFFFFF"/>
                </a:solidFill>
                <a:latin typeface="Cambria"/>
                <a:cs typeface="Cambria"/>
              </a:rPr>
              <a:t>a</a:t>
            </a:r>
            <a:r>
              <a:rPr sz="2200" spc="95" dirty="0">
                <a:solidFill>
                  <a:srgbClr val="FFFFFF"/>
                </a:solidFill>
                <a:latin typeface="Cambria"/>
                <a:cs typeface="Cambria"/>
              </a:rPr>
              <a:t>nce  </a:t>
            </a:r>
            <a:r>
              <a:rPr sz="2200" spc="130" dirty="0">
                <a:solidFill>
                  <a:srgbClr val="FFFFFF"/>
                </a:solidFill>
                <a:latin typeface="Cambria"/>
                <a:cs typeface="Cambria"/>
              </a:rPr>
              <a:t>(Con</a:t>
            </a:r>
            <a:r>
              <a:rPr sz="2200" spc="-35" dirty="0">
                <a:solidFill>
                  <a:srgbClr val="FFFFFF"/>
                </a:solidFill>
                <a:latin typeface="Cambria"/>
                <a:cs typeface="Cambria"/>
              </a:rPr>
              <a:t>t</a:t>
            </a:r>
            <a:r>
              <a:rPr sz="2200" spc="-135" dirty="0">
                <a:solidFill>
                  <a:srgbClr val="FFFFFF"/>
                </a:solidFill>
                <a:latin typeface="Cambria"/>
                <a:cs typeface="Cambria"/>
              </a:rPr>
              <a:t>r</a:t>
            </a:r>
            <a:r>
              <a:rPr sz="2200" spc="60" dirty="0">
                <a:solidFill>
                  <a:srgbClr val="FFFFFF"/>
                </a:solidFill>
                <a:latin typeface="Cambria"/>
                <a:cs typeface="Cambria"/>
              </a:rPr>
              <a:t>ol</a:t>
            </a:r>
            <a:r>
              <a:rPr sz="2200" spc="35" dirty="0">
                <a:solidFill>
                  <a:srgbClr val="FFFFFF"/>
                </a:solidFill>
                <a:latin typeface="Cambria"/>
                <a:cs typeface="Cambria"/>
              </a:rPr>
              <a:t>l</a:t>
            </a:r>
            <a:r>
              <a:rPr sz="2200" spc="105" dirty="0">
                <a:solidFill>
                  <a:srgbClr val="FFFFFF"/>
                </a:solidFill>
                <a:latin typeface="Cambria"/>
                <a:cs typeface="Cambria"/>
              </a:rPr>
              <a:t>in</a:t>
            </a:r>
            <a:r>
              <a:rPr sz="2200" spc="114" dirty="0">
                <a:solidFill>
                  <a:srgbClr val="FFFFFF"/>
                </a:solidFill>
                <a:latin typeface="Cambria"/>
                <a:cs typeface="Cambria"/>
              </a:rPr>
              <a:t>g</a:t>
            </a:r>
            <a:r>
              <a:rPr sz="2200" spc="-20" dirty="0">
                <a:solidFill>
                  <a:srgbClr val="FFFFFF"/>
                </a:solidFill>
                <a:latin typeface="Cambria"/>
                <a:cs typeface="Cambria"/>
              </a:rPr>
              <a:t>)</a:t>
            </a:r>
            <a:endParaRPr sz="2200">
              <a:latin typeface="Cambria"/>
              <a:cs typeface="Cambr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421635" y="1557527"/>
            <a:ext cx="2656840" cy="1108075"/>
          </a:xfrm>
          <a:prstGeom prst="rect">
            <a:avLst/>
          </a:prstGeom>
          <a:solidFill>
            <a:srgbClr val="929292"/>
          </a:solidFill>
          <a:ln w="9525">
            <a:solidFill>
              <a:srgbClr val="1D3061"/>
            </a:solidFill>
          </a:ln>
        </p:spPr>
        <p:txBody>
          <a:bodyPr vert="horz" wrap="square" lIns="0" tIns="35560" rIns="0" bIns="0" rtlCol="0">
            <a:spAutoFit/>
          </a:bodyPr>
          <a:lstStyle/>
          <a:p>
            <a:pPr marL="238760" marR="229235" algn="ctr">
              <a:lnSpc>
                <a:spcPct val="100000"/>
              </a:lnSpc>
              <a:spcBef>
                <a:spcPts val="280"/>
              </a:spcBef>
            </a:pPr>
            <a:r>
              <a:rPr sz="2200" spc="30" dirty="0">
                <a:solidFill>
                  <a:srgbClr val="FFFFFF"/>
                </a:solidFill>
                <a:latin typeface="Cambria"/>
                <a:cs typeface="Cambria"/>
              </a:rPr>
              <a:t>Formulating</a:t>
            </a:r>
            <a:r>
              <a:rPr sz="2200" spc="5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200" spc="110" dirty="0">
                <a:solidFill>
                  <a:srgbClr val="FFFFFF"/>
                </a:solidFill>
                <a:latin typeface="Cambria"/>
                <a:cs typeface="Cambria"/>
              </a:rPr>
              <a:t>long </a:t>
            </a:r>
            <a:r>
              <a:rPr sz="2200" spc="-47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200" spc="90" dirty="0">
                <a:solidFill>
                  <a:srgbClr val="FFFFFF"/>
                </a:solidFill>
                <a:latin typeface="Cambria"/>
                <a:cs typeface="Cambria"/>
              </a:rPr>
              <a:t>and </a:t>
            </a:r>
            <a:r>
              <a:rPr sz="2200" spc="35" dirty="0">
                <a:solidFill>
                  <a:srgbClr val="FFFFFF"/>
                </a:solidFill>
                <a:latin typeface="Cambria"/>
                <a:cs typeface="Cambria"/>
              </a:rPr>
              <a:t>short-term </a:t>
            </a:r>
            <a:r>
              <a:rPr sz="2200" spc="4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200" spc="70" dirty="0">
                <a:solidFill>
                  <a:srgbClr val="FFFFFF"/>
                </a:solidFill>
                <a:latin typeface="Cambria"/>
                <a:cs typeface="Cambria"/>
              </a:rPr>
              <a:t>plans</a:t>
            </a:r>
            <a:r>
              <a:rPr sz="2200" spc="50" dirty="0">
                <a:solidFill>
                  <a:srgbClr val="FFFFFF"/>
                </a:solidFill>
                <a:latin typeface="Cambria"/>
                <a:cs typeface="Cambria"/>
              </a:rPr>
              <a:t> (Planning)</a:t>
            </a:r>
            <a:endParaRPr sz="2200">
              <a:latin typeface="Cambria"/>
              <a:cs typeface="Cambr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170932" y="2814827"/>
            <a:ext cx="2148840" cy="1784985"/>
          </a:xfrm>
          <a:prstGeom prst="rect">
            <a:avLst/>
          </a:prstGeom>
          <a:solidFill>
            <a:srgbClr val="929292"/>
          </a:solidFill>
          <a:ln w="9525">
            <a:solidFill>
              <a:srgbClr val="1D3061"/>
            </a:solidFill>
          </a:ln>
        </p:spPr>
        <p:txBody>
          <a:bodyPr vert="horz" wrap="square" lIns="0" tIns="36195" rIns="0" bIns="0" rtlCol="0">
            <a:spAutoFit/>
          </a:bodyPr>
          <a:lstStyle/>
          <a:p>
            <a:pPr marL="174625" marR="164465" algn="ctr">
              <a:lnSpc>
                <a:spcPct val="100000"/>
              </a:lnSpc>
              <a:spcBef>
                <a:spcPts val="285"/>
              </a:spcBef>
            </a:pPr>
            <a:r>
              <a:rPr sz="2200" spc="10" dirty="0">
                <a:solidFill>
                  <a:srgbClr val="FFFFFF"/>
                </a:solidFill>
                <a:latin typeface="Cambria"/>
                <a:cs typeface="Cambria"/>
              </a:rPr>
              <a:t>I</a:t>
            </a:r>
            <a:r>
              <a:rPr sz="2200" spc="20" dirty="0">
                <a:solidFill>
                  <a:srgbClr val="FFFFFF"/>
                </a:solidFill>
                <a:latin typeface="Cambria"/>
                <a:cs typeface="Cambria"/>
              </a:rPr>
              <a:t>m</a:t>
            </a:r>
            <a:r>
              <a:rPr sz="2200" spc="125" dirty="0">
                <a:solidFill>
                  <a:srgbClr val="FFFFFF"/>
                </a:solidFill>
                <a:latin typeface="Cambria"/>
                <a:cs typeface="Cambria"/>
              </a:rPr>
              <a:t>p</a:t>
            </a:r>
            <a:r>
              <a:rPr sz="2200" spc="50" dirty="0">
                <a:solidFill>
                  <a:srgbClr val="FFFFFF"/>
                </a:solidFill>
                <a:latin typeface="Cambria"/>
                <a:cs typeface="Cambria"/>
              </a:rPr>
              <a:t>l</a:t>
            </a:r>
            <a:r>
              <a:rPr sz="2200" spc="70" dirty="0">
                <a:solidFill>
                  <a:srgbClr val="FFFFFF"/>
                </a:solidFill>
                <a:latin typeface="Cambria"/>
                <a:cs typeface="Cambria"/>
              </a:rPr>
              <a:t>ement</a:t>
            </a:r>
            <a:r>
              <a:rPr sz="2200" spc="25" dirty="0">
                <a:solidFill>
                  <a:srgbClr val="FFFFFF"/>
                </a:solidFill>
                <a:latin typeface="Cambria"/>
                <a:cs typeface="Cambria"/>
              </a:rPr>
              <a:t>i</a:t>
            </a:r>
            <a:r>
              <a:rPr sz="2200" spc="105" dirty="0">
                <a:solidFill>
                  <a:srgbClr val="FFFFFF"/>
                </a:solidFill>
                <a:latin typeface="Cambria"/>
                <a:cs typeface="Cambria"/>
              </a:rPr>
              <a:t>ng  </a:t>
            </a:r>
            <a:r>
              <a:rPr sz="2200" spc="70" dirty="0">
                <a:solidFill>
                  <a:srgbClr val="FFFFFF"/>
                </a:solidFill>
                <a:latin typeface="Cambria"/>
                <a:cs typeface="Cambria"/>
              </a:rPr>
              <a:t>plans </a:t>
            </a:r>
            <a:r>
              <a:rPr sz="2200" spc="7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200" spc="60" dirty="0">
                <a:solidFill>
                  <a:srgbClr val="FFFFFF"/>
                </a:solidFill>
                <a:latin typeface="Cambria"/>
                <a:cs typeface="Cambria"/>
              </a:rPr>
              <a:t>(Directing </a:t>
            </a:r>
            <a:r>
              <a:rPr sz="2200" spc="6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200" spc="90" dirty="0">
                <a:solidFill>
                  <a:srgbClr val="FFFFFF"/>
                </a:solidFill>
                <a:latin typeface="Cambria"/>
                <a:cs typeface="Cambria"/>
              </a:rPr>
              <a:t>and </a:t>
            </a:r>
            <a:r>
              <a:rPr sz="2200" spc="9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200" spc="40" dirty="0">
                <a:solidFill>
                  <a:srgbClr val="FFFFFF"/>
                </a:solidFill>
                <a:latin typeface="Cambria"/>
                <a:cs typeface="Cambria"/>
              </a:rPr>
              <a:t>Motivating)</a:t>
            </a:r>
            <a:endParaRPr sz="2200">
              <a:latin typeface="Cambria"/>
              <a:cs typeface="Cambri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555748" y="4791455"/>
            <a:ext cx="2344420" cy="1108075"/>
          </a:xfrm>
          <a:prstGeom prst="rect">
            <a:avLst/>
          </a:prstGeom>
          <a:solidFill>
            <a:srgbClr val="929292"/>
          </a:solidFill>
          <a:ln w="9525">
            <a:solidFill>
              <a:srgbClr val="1D3061"/>
            </a:solidFill>
          </a:ln>
        </p:spPr>
        <p:txBody>
          <a:bodyPr vert="horz" wrap="square" lIns="0" tIns="37465" rIns="0" bIns="0" rtlCol="0">
            <a:spAutoFit/>
          </a:bodyPr>
          <a:lstStyle/>
          <a:p>
            <a:pPr marL="337820" marR="330835" indent="147320">
              <a:lnSpc>
                <a:spcPct val="100000"/>
              </a:lnSpc>
              <a:spcBef>
                <a:spcPts val="295"/>
              </a:spcBef>
            </a:pPr>
            <a:r>
              <a:rPr sz="2200" spc="95" dirty="0">
                <a:solidFill>
                  <a:srgbClr val="FFFFFF"/>
                </a:solidFill>
                <a:latin typeface="Cambria"/>
                <a:cs typeface="Cambria"/>
              </a:rPr>
              <a:t>Measuring </a:t>
            </a:r>
            <a:r>
              <a:rPr sz="2200" spc="10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200" spc="120" dirty="0">
                <a:solidFill>
                  <a:srgbClr val="FFFFFF"/>
                </a:solidFill>
                <a:latin typeface="Cambria"/>
                <a:cs typeface="Cambria"/>
              </a:rPr>
              <a:t>pe</a:t>
            </a:r>
            <a:r>
              <a:rPr sz="2200" spc="80" dirty="0">
                <a:solidFill>
                  <a:srgbClr val="FFFFFF"/>
                </a:solidFill>
                <a:latin typeface="Cambria"/>
                <a:cs typeface="Cambria"/>
              </a:rPr>
              <a:t>r</a:t>
            </a:r>
            <a:r>
              <a:rPr sz="2200" spc="10" dirty="0">
                <a:solidFill>
                  <a:srgbClr val="FFFFFF"/>
                </a:solidFill>
                <a:latin typeface="Cambria"/>
                <a:cs typeface="Cambria"/>
              </a:rPr>
              <a:t>f</a:t>
            </a:r>
            <a:r>
              <a:rPr sz="2200" spc="40" dirty="0">
                <a:solidFill>
                  <a:srgbClr val="FFFFFF"/>
                </a:solidFill>
                <a:latin typeface="Cambria"/>
                <a:cs typeface="Cambria"/>
              </a:rPr>
              <a:t>or</a:t>
            </a:r>
            <a:r>
              <a:rPr sz="2200" spc="65" dirty="0">
                <a:solidFill>
                  <a:srgbClr val="FFFFFF"/>
                </a:solidFill>
                <a:latin typeface="Cambria"/>
                <a:cs typeface="Cambria"/>
              </a:rPr>
              <a:t>m</a:t>
            </a:r>
            <a:r>
              <a:rPr sz="2200" spc="105" dirty="0">
                <a:solidFill>
                  <a:srgbClr val="FFFFFF"/>
                </a:solidFill>
                <a:latin typeface="Cambria"/>
                <a:cs typeface="Cambria"/>
              </a:rPr>
              <a:t>an</a:t>
            </a:r>
            <a:r>
              <a:rPr sz="2200" spc="75" dirty="0">
                <a:solidFill>
                  <a:srgbClr val="FFFFFF"/>
                </a:solidFill>
                <a:latin typeface="Cambria"/>
                <a:cs typeface="Cambria"/>
              </a:rPr>
              <a:t>c</a:t>
            </a:r>
            <a:r>
              <a:rPr sz="2200" spc="114" dirty="0">
                <a:solidFill>
                  <a:srgbClr val="FFFFFF"/>
                </a:solidFill>
                <a:latin typeface="Cambria"/>
                <a:cs typeface="Cambria"/>
              </a:rPr>
              <a:t>e  </a:t>
            </a:r>
            <a:r>
              <a:rPr sz="2200" spc="130" dirty="0">
                <a:solidFill>
                  <a:srgbClr val="FFFFFF"/>
                </a:solidFill>
                <a:latin typeface="Cambria"/>
                <a:cs typeface="Cambria"/>
              </a:rPr>
              <a:t>(Con</a:t>
            </a:r>
            <a:r>
              <a:rPr sz="2200" spc="-35" dirty="0">
                <a:solidFill>
                  <a:srgbClr val="FFFFFF"/>
                </a:solidFill>
                <a:latin typeface="Cambria"/>
                <a:cs typeface="Cambria"/>
              </a:rPr>
              <a:t>t</a:t>
            </a:r>
            <a:r>
              <a:rPr sz="2200" spc="-135" dirty="0">
                <a:solidFill>
                  <a:srgbClr val="FFFFFF"/>
                </a:solidFill>
                <a:latin typeface="Cambria"/>
                <a:cs typeface="Cambria"/>
              </a:rPr>
              <a:t>r</a:t>
            </a:r>
            <a:r>
              <a:rPr sz="2200" spc="60" dirty="0">
                <a:solidFill>
                  <a:srgbClr val="FFFFFF"/>
                </a:solidFill>
                <a:latin typeface="Cambria"/>
                <a:cs typeface="Cambria"/>
              </a:rPr>
              <a:t>ol</a:t>
            </a:r>
            <a:r>
              <a:rPr sz="2200" spc="35" dirty="0">
                <a:solidFill>
                  <a:srgbClr val="FFFFFF"/>
                </a:solidFill>
                <a:latin typeface="Cambria"/>
                <a:cs typeface="Cambria"/>
              </a:rPr>
              <a:t>l</a:t>
            </a:r>
            <a:r>
              <a:rPr sz="2200" spc="105" dirty="0">
                <a:solidFill>
                  <a:srgbClr val="FFFFFF"/>
                </a:solidFill>
                <a:latin typeface="Cambria"/>
                <a:cs typeface="Cambria"/>
              </a:rPr>
              <a:t>in</a:t>
            </a:r>
            <a:r>
              <a:rPr sz="2200" spc="114" dirty="0">
                <a:solidFill>
                  <a:srgbClr val="FFFFFF"/>
                </a:solidFill>
                <a:latin typeface="Cambria"/>
                <a:cs typeface="Cambria"/>
              </a:rPr>
              <a:t>g</a:t>
            </a:r>
            <a:r>
              <a:rPr sz="2200" spc="-20" dirty="0">
                <a:solidFill>
                  <a:srgbClr val="FFFFFF"/>
                </a:solidFill>
                <a:latin typeface="Cambria"/>
                <a:cs typeface="Cambria"/>
              </a:rPr>
              <a:t>)</a:t>
            </a:r>
            <a:endParaRPr sz="2200">
              <a:latin typeface="Cambria"/>
              <a:cs typeface="Cambri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183382" y="3386454"/>
            <a:ext cx="1097280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97790" marR="5080" indent="-85725">
              <a:lnSpc>
                <a:spcPct val="100000"/>
              </a:lnSpc>
              <a:spcBef>
                <a:spcPts val="95"/>
              </a:spcBef>
            </a:pPr>
            <a:r>
              <a:rPr sz="2200" spc="-5" dirty="0">
                <a:solidFill>
                  <a:srgbClr val="393939"/>
                </a:solidFill>
                <a:latin typeface="Arial MT"/>
                <a:cs typeface="Arial MT"/>
              </a:rPr>
              <a:t>Deci</a:t>
            </a:r>
            <a:r>
              <a:rPr sz="2200" dirty="0">
                <a:solidFill>
                  <a:srgbClr val="393939"/>
                </a:solidFill>
                <a:latin typeface="Arial MT"/>
                <a:cs typeface="Arial MT"/>
              </a:rPr>
              <a:t>s</a:t>
            </a:r>
            <a:r>
              <a:rPr sz="2200" spc="-5" dirty="0">
                <a:solidFill>
                  <a:srgbClr val="393939"/>
                </a:solidFill>
                <a:latin typeface="Arial MT"/>
                <a:cs typeface="Arial MT"/>
              </a:rPr>
              <a:t>ion  Making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675888" y="2815589"/>
            <a:ext cx="114300" cy="525780"/>
          </a:xfrm>
          <a:custGeom>
            <a:avLst/>
            <a:gdLst/>
            <a:ahLst/>
            <a:cxnLst/>
            <a:rect l="l" t="t" r="r" b="b"/>
            <a:pathLst>
              <a:path w="114300" h="525779">
                <a:moveTo>
                  <a:pt x="76200" y="95250"/>
                </a:moveTo>
                <a:lnTo>
                  <a:pt x="38100" y="95250"/>
                </a:lnTo>
                <a:lnTo>
                  <a:pt x="38100" y="525652"/>
                </a:lnTo>
                <a:lnTo>
                  <a:pt x="76200" y="525652"/>
                </a:lnTo>
                <a:lnTo>
                  <a:pt x="76200" y="95250"/>
                </a:lnTo>
                <a:close/>
              </a:path>
              <a:path w="114300" h="525779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525779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462022" y="3684142"/>
            <a:ext cx="525780" cy="114300"/>
          </a:xfrm>
          <a:custGeom>
            <a:avLst/>
            <a:gdLst/>
            <a:ahLst/>
            <a:cxnLst/>
            <a:rect l="l" t="t" r="r" b="b"/>
            <a:pathLst>
              <a:path w="525780" h="114300">
                <a:moveTo>
                  <a:pt x="113791" y="0"/>
                </a:moveTo>
                <a:lnTo>
                  <a:pt x="0" y="58165"/>
                </a:lnTo>
                <a:lnTo>
                  <a:pt x="114807" y="114299"/>
                </a:lnTo>
                <a:lnTo>
                  <a:pt x="114471" y="76453"/>
                </a:lnTo>
                <a:lnTo>
                  <a:pt x="95376" y="76453"/>
                </a:lnTo>
                <a:lnTo>
                  <a:pt x="95122" y="38353"/>
                </a:lnTo>
                <a:lnTo>
                  <a:pt x="114131" y="38180"/>
                </a:lnTo>
                <a:lnTo>
                  <a:pt x="113791" y="0"/>
                </a:lnTo>
                <a:close/>
              </a:path>
              <a:path w="525780" h="114300">
                <a:moveTo>
                  <a:pt x="114131" y="38180"/>
                </a:moveTo>
                <a:lnTo>
                  <a:pt x="95122" y="38353"/>
                </a:lnTo>
                <a:lnTo>
                  <a:pt x="95376" y="76453"/>
                </a:lnTo>
                <a:lnTo>
                  <a:pt x="114470" y="76279"/>
                </a:lnTo>
                <a:lnTo>
                  <a:pt x="114131" y="38180"/>
                </a:lnTo>
                <a:close/>
              </a:path>
              <a:path w="525780" h="114300">
                <a:moveTo>
                  <a:pt x="114470" y="76279"/>
                </a:moveTo>
                <a:lnTo>
                  <a:pt x="95376" y="76453"/>
                </a:lnTo>
                <a:lnTo>
                  <a:pt x="114471" y="76453"/>
                </a:lnTo>
                <a:lnTo>
                  <a:pt x="114470" y="76279"/>
                </a:lnTo>
                <a:close/>
              </a:path>
              <a:path w="525780" h="114300">
                <a:moveTo>
                  <a:pt x="525398" y="34416"/>
                </a:moveTo>
                <a:lnTo>
                  <a:pt x="114131" y="38180"/>
                </a:lnTo>
                <a:lnTo>
                  <a:pt x="114470" y="76279"/>
                </a:lnTo>
                <a:lnTo>
                  <a:pt x="525779" y="72516"/>
                </a:lnTo>
                <a:lnTo>
                  <a:pt x="525398" y="34416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674364" y="4153661"/>
            <a:ext cx="114300" cy="525780"/>
          </a:xfrm>
          <a:custGeom>
            <a:avLst/>
            <a:gdLst/>
            <a:ahLst/>
            <a:cxnLst/>
            <a:rect l="l" t="t" r="r" b="b"/>
            <a:pathLst>
              <a:path w="114300" h="525779">
                <a:moveTo>
                  <a:pt x="38100" y="411352"/>
                </a:moveTo>
                <a:lnTo>
                  <a:pt x="0" y="411352"/>
                </a:lnTo>
                <a:lnTo>
                  <a:pt x="57150" y="525652"/>
                </a:lnTo>
                <a:lnTo>
                  <a:pt x="104775" y="430402"/>
                </a:lnTo>
                <a:lnTo>
                  <a:pt x="38100" y="430402"/>
                </a:lnTo>
                <a:lnTo>
                  <a:pt x="38100" y="411352"/>
                </a:lnTo>
                <a:close/>
              </a:path>
              <a:path w="114300" h="525779">
                <a:moveTo>
                  <a:pt x="76200" y="0"/>
                </a:moveTo>
                <a:lnTo>
                  <a:pt x="38100" y="0"/>
                </a:lnTo>
                <a:lnTo>
                  <a:pt x="38100" y="430402"/>
                </a:lnTo>
                <a:lnTo>
                  <a:pt x="76200" y="430402"/>
                </a:lnTo>
                <a:lnTo>
                  <a:pt x="76200" y="0"/>
                </a:lnTo>
                <a:close/>
              </a:path>
              <a:path w="114300" h="525779">
                <a:moveTo>
                  <a:pt x="114300" y="411352"/>
                </a:moveTo>
                <a:lnTo>
                  <a:pt x="76200" y="411352"/>
                </a:lnTo>
                <a:lnTo>
                  <a:pt x="76200" y="430402"/>
                </a:lnTo>
                <a:lnTo>
                  <a:pt x="104775" y="430402"/>
                </a:lnTo>
                <a:lnTo>
                  <a:pt x="114300" y="411352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379086" y="3684142"/>
            <a:ext cx="525145" cy="114300"/>
          </a:xfrm>
          <a:custGeom>
            <a:avLst/>
            <a:gdLst/>
            <a:ahLst/>
            <a:cxnLst/>
            <a:rect l="l" t="t" r="r" b="b"/>
            <a:pathLst>
              <a:path w="525145" h="114300">
                <a:moveTo>
                  <a:pt x="410972" y="0"/>
                </a:moveTo>
                <a:lnTo>
                  <a:pt x="410632" y="38179"/>
                </a:lnTo>
                <a:lnTo>
                  <a:pt x="429640" y="38353"/>
                </a:lnTo>
                <a:lnTo>
                  <a:pt x="429387" y="76453"/>
                </a:lnTo>
                <a:lnTo>
                  <a:pt x="410292" y="76453"/>
                </a:lnTo>
                <a:lnTo>
                  <a:pt x="409955" y="114299"/>
                </a:lnTo>
                <a:lnTo>
                  <a:pt x="487360" y="76453"/>
                </a:lnTo>
                <a:lnTo>
                  <a:pt x="429387" y="76453"/>
                </a:lnTo>
                <a:lnTo>
                  <a:pt x="487718" y="76278"/>
                </a:lnTo>
                <a:lnTo>
                  <a:pt x="524763" y="58165"/>
                </a:lnTo>
                <a:lnTo>
                  <a:pt x="410972" y="0"/>
                </a:lnTo>
                <a:close/>
              </a:path>
              <a:path w="525145" h="114300">
                <a:moveTo>
                  <a:pt x="410632" y="38179"/>
                </a:moveTo>
                <a:lnTo>
                  <a:pt x="410293" y="76278"/>
                </a:lnTo>
                <a:lnTo>
                  <a:pt x="429387" y="76453"/>
                </a:lnTo>
                <a:lnTo>
                  <a:pt x="429640" y="38353"/>
                </a:lnTo>
                <a:lnTo>
                  <a:pt x="410632" y="38179"/>
                </a:lnTo>
                <a:close/>
              </a:path>
              <a:path w="525145" h="114300">
                <a:moveTo>
                  <a:pt x="253" y="34416"/>
                </a:moveTo>
                <a:lnTo>
                  <a:pt x="0" y="72516"/>
                </a:lnTo>
                <a:lnTo>
                  <a:pt x="410293" y="76278"/>
                </a:lnTo>
                <a:lnTo>
                  <a:pt x="410632" y="38179"/>
                </a:lnTo>
                <a:lnTo>
                  <a:pt x="253" y="34416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7667370" y="1692655"/>
            <a:ext cx="3971290" cy="30435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marR="546735" indent="-342900">
              <a:lnSpc>
                <a:spcPct val="100000"/>
              </a:lnSpc>
              <a:spcBef>
                <a:spcPts val="95"/>
              </a:spcBef>
              <a:buChar char="•"/>
              <a:tabLst>
                <a:tab pos="354965" algn="l"/>
                <a:tab pos="355600" algn="l"/>
              </a:tabLst>
            </a:pPr>
            <a:r>
              <a:rPr sz="2200" spc="-5" dirty="0">
                <a:latin typeface="Arial MT"/>
                <a:cs typeface="Arial MT"/>
              </a:rPr>
              <a:t>Managerial</a:t>
            </a:r>
            <a:r>
              <a:rPr sz="220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accounting </a:t>
            </a:r>
            <a:r>
              <a:rPr sz="220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encompasses more than </a:t>
            </a:r>
            <a:r>
              <a:rPr sz="2200" spc="-60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reporting</a:t>
            </a:r>
            <a:r>
              <a:rPr sz="2200" spc="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numbers.</a:t>
            </a:r>
            <a:endParaRPr sz="2200">
              <a:latin typeface="Arial MT"/>
              <a:cs typeface="Arial MT"/>
            </a:endParaRPr>
          </a:p>
          <a:p>
            <a:pPr marL="355600" marR="5080" indent="-342900">
              <a:lnSpc>
                <a:spcPct val="100000"/>
              </a:lnSpc>
              <a:buChar char="•"/>
              <a:tabLst>
                <a:tab pos="354965" algn="l"/>
                <a:tab pos="355600" algn="l"/>
              </a:tabLst>
            </a:pPr>
            <a:r>
              <a:rPr sz="2200" spc="-5" dirty="0">
                <a:latin typeface="Arial MT"/>
                <a:cs typeface="Arial MT"/>
              </a:rPr>
              <a:t>Managerial</a:t>
            </a:r>
            <a:r>
              <a:rPr sz="2200" spc="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accounting </a:t>
            </a:r>
            <a:r>
              <a:rPr sz="220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includes </a:t>
            </a:r>
            <a:r>
              <a:rPr sz="2200" b="1" i="1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partnering</a:t>
            </a:r>
            <a:r>
              <a:rPr sz="2200" b="1" i="1" u="heavy" spc="2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2200" b="1" i="1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with </a:t>
            </a:r>
            <a:r>
              <a:rPr sz="2200" b="1" i="1" dirty="0">
                <a:latin typeface="Arial"/>
                <a:cs typeface="Arial"/>
              </a:rPr>
              <a:t> </a:t>
            </a:r>
            <a:r>
              <a:rPr sz="2200" b="1" i="1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other</a:t>
            </a:r>
            <a:r>
              <a:rPr sz="2200" b="1" i="1" u="heavy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2200" b="1" i="1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managers</a:t>
            </a:r>
            <a:r>
              <a:rPr sz="2200" b="1" i="1" u="heavy" spc="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2200" b="1" i="1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and </a:t>
            </a:r>
            <a:r>
              <a:rPr sz="2200" b="1" i="1" dirty="0">
                <a:latin typeface="Arial"/>
                <a:cs typeface="Arial"/>
              </a:rPr>
              <a:t> </a:t>
            </a:r>
            <a:r>
              <a:rPr sz="2200" b="1" i="1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departments</a:t>
            </a:r>
            <a:r>
              <a:rPr sz="2200" b="1" i="1" u="heavy" spc="1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2200" b="1" i="1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and providing </a:t>
            </a:r>
            <a:r>
              <a:rPr sz="2200" b="1" i="1" spc="-595" dirty="0">
                <a:latin typeface="Arial"/>
                <a:cs typeface="Arial"/>
              </a:rPr>
              <a:t> </a:t>
            </a:r>
            <a:r>
              <a:rPr sz="2200" b="1" i="1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tools</a:t>
            </a:r>
            <a:r>
              <a:rPr sz="2200" b="1" i="1" u="heavy" spc="2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2200" b="1" i="1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and</a:t>
            </a:r>
            <a:r>
              <a:rPr sz="2200" b="1" i="1" u="heavy" spc="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2200" b="1" i="1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reports</a:t>
            </a:r>
            <a:r>
              <a:rPr sz="2200" b="1" i="1" u="heavy" spc="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2200" b="1" i="1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to</a:t>
            </a:r>
            <a:r>
              <a:rPr sz="2200" b="1" i="1" u="heavy" spc="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2200" b="1" i="1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those </a:t>
            </a:r>
            <a:r>
              <a:rPr sz="2200" b="1" i="1" dirty="0">
                <a:latin typeface="Arial"/>
                <a:cs typeface="Arial"/>
              </a:rPr>
              <a:t> </a:t>
            </a:r>
            <a:r>
              <a:rPr sz="2200" b="1" i="1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areas.</a:t>
            </a:r>
            <a:endParaRPr sz="2200">
              <a:latin typeface="Arial"/>
              <a:cs typeface="Arial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900" b="0" i="0" kern="1200">
                <a:solidFill>
                  <a:srgbClr val="888888"/>
                </a:solidFill>
                <a:latin typeface="Arial MT"/>
                <a:ea typeface="+mn-ea"/>
                <a:cs typeface="Arial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ct val="100000"/>
              </a:lnSpc>
              <a:spcBef>
                <a:spcPts val="65"/>
              </a:spcBef>
            </a:pPr>
            <a:fld id="{81D60167-4931-47E6-BA6A-407CBD079E47}" type="slidenum">
              <a:rPr lang="en-CA" spc="-5" smtClean="0"/>
              <a:pPr marL="38100">
                <a:lnSpc>
                  <a:spcPct val="100000"/>
                </a:lnSpc>
                <a:spcBef>
                  <a:spcPts val="65"/>
                </a:spcBef>
              </a:pPr>
              <a:t>16</a:t>
            </a:fld>
            <a:endParaRPr spc="-5" dirty="0"/>
          </a:p>
        </p:txBody>
      </p:sp>
      <p:sp>
        <p:nvSpPr>
          <p:cNvPr id="16" name="Subtitle 15">
            <a:extLst>
              <a:ext uri="{FF2B5EF4-FFF2-40B4-BE49-F238E27FC236}">
                <a16:creationId xmlns:a16="http://schemas.microsoft.com/office/drawing/2014/main" id="{69A37E49-8553-0029-2F70-250D087125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738" y="123713"/>
            <a:ext cx="9601067" cy="506016"/>
          </a:xfrm>
        </p:spPr>
        <p:txBody>
          <a:bodyPr/>
          <a:lstStyle/>
          <a:p>
            <a:r>
              <a:rPr lang="en-US" sz="1800" dirty="0"/>
              <a:t>Planning and Control Cycle</a:t>
            </a:r>
          </a:p>
          <a:p>
            <a:endParaRPr lang="en-CA" dirty="0"/>
          </a:p>
        </p:txBody>
      </p:sp>
      <p:sp>
        <p:nvSpPr>
          <p:cNvPr id="13" name="object 13"/>
          <p:cNvSpPr txBox="1"/>
          <p:nvPr/>
        </p:nvSpPr>
        <p:spPr>
          <a:xfrm>
            <a:off x="5630417" y="4941570"/>
            <a:ext cx="6096000" cy="1446530"/>
          </a:xfrm>
          <a:prstGeom prst="rect">
            <a:avLst/>
          </a:prstGeom>
          <a:ln w="25400">
            <a:solidFill>
              <a:srgbClr val="929292"/>
            </a:solidFill>
          </a:ln>
        </p:spPr>
        <p:txBody>
          <a:bodyPr vert="horz" wrap="square" lIns="0" tIns="38100" rIns="0" bIns="0" rtlCol="0">
            <a:spAutoFit/>
          </a:bodyPr>
          <a:lstStyle/>
          <a:p>
            <a:pPr marL="153035" marR="149860" indent="1905" algn="ctr">
              <a:lnSpc>
                <a:spcPct val="100000"/>
              </a:lnSpc>
              <a:spcBef>
                <a:spcPts val="300"/>
              </a:spcBef>
            </a:pPr>
            <a:r>
              <a:rPr sz="2200" spc="-5" dirty="0">
                <a:latin typeface="Arial MT"/>
                <a:cs typeface="Arial MT"/>
              </a:rPr>
              <a:t>Good</a:t>
            </a:r>
            <a:r>
              <a:rPr sz="2200" dirty="0">
                <a:latin typeface="Arial MT"/>
                <a:cs typeface="Arial MT"/>
              </a:rPr>
              <a:t> decision</a:t>
            </a:r>
            <a:r>
              <a:rPr sz="2200" spc="-1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making</a:t>
            </a:r>
            <a:r>
              <a:rPr sz="2200" spc="1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is rarely</a:t>
            </a:r>
            <a:r>
              <a:rPr sz="220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done</a:t>
            </a:r>
            <a:r>
              <a:rPr sz="2200" spc="1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by </a:t>
            </a:r>
            <a:r>
              <a:rPr sz="220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intuition.</a:t>
            </a:r>
            <a:r>
              <a:rPr sz="220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Consistently</a:t>
            </a:r>
            <a:r>
              <a:rPr sz="220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good</a:t>
            </a:r>
            <a:r>
              <a:rPr sz="2200" spc="2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decisions</a:t>
            </a:r>
            <a:r>
              <a:rPr sz="2200" spc="-1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result </a:t>
            </a:r>
            <a:r>
              <a:rPr sz="220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from</a:t>
            </a:r>
            <a:r>
              <a:rPr sz="2200" spc="2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diligent</a:t>
            </a:r>
            <a:r>
              <a:rPr sz="2200" spc="5" dirty="0">
                <a:latin typeface="Arial MT"/>
                <a:cs typeface="Arial MT"/>
              </a:rPr>
              <a:t> </a:t>
            </a:r>
            <a:r>
              <a:rPr sz="2200" b="1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accumulation</a:t>
            </a:r>
            <a:r>
              <a:rPr sz="2200" b="1" u="heavy" spc="3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2200" b="1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and</a:t>
            </a:r>
            <a:r>
              <a:rPr sz="2200" b="1" u="heavy" spc="3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2200" b="1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evaluation</a:t>
            </a:r>
            <a:r>
              <a:rPr sz="2200" b="1" u="heavy" spc="3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2200" b="1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of </a:t>
            </a:r>
            <a:r>
              <a:rPr sz="2200" b="1" spc="-595" dirty="0">
                <a:latin typeface="Arial"/>
                <a:cs typeface="Arial"/>
              </a:rPr>
              <a:t> </a:t>
            </a:r>
            <a:r>
              <a:rPr sz="2200" b="1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information</a:t>
            </a:r>
            <a:r>
              <a:rPr sz="2200" spc="-5" dirty="0">
                <a:latin typeface="Arial MT"/>
                <a:cs typeface="Arial MT"/>
              </a:rPr>
              <a:t>.</a:t>
            </a:r>
            <a:endParaRPr sz="22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D43A5F-603D-0AC3-12EA-BB16A31299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>
            <a:extLst>
              <a:ext uri="{FF2B5EF4-FFF2-40B4-BE49-F238E27FC236}">
                <a16:creationId xmlns:a16="http://schemas.microsoft.com/office/drawing/2014/main" id="{4A17BC12-CAD6-053D-4D29-B299FFEC796F}"/>
              </a:ext>
            </a:extLst>
          </p:cNvPr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900" b="0" i="0" kern="1200">
                <a:solidFill>
                  <a:srgbClr val="888888"/>
                </a:solidFill>
                <a:latin typeface="Arial MT"/>
                <a:ea typeface="+mn-ea"/>
                <a:cs typeface="Arial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ct val="100000"/>
              </a:lnSpc>
              <a:spcBef>
                <a:spcPts val="65"/>
              </a:spcBef>
            </a:pPr>
            <a:fld id="{81D60167-4931-47E6-BA6A-407CBD079E47}" type="slidenum">
              <a:rPr lang="en-CA" spc="-5" smtClean="0"/>
              <a:pPr marL="38100">
                <a:lnSpc>
                  <a:spcPct val="100000"/>
                </a:lnSpc>
                <a:spcBef>
                  <a:spcPts val="65"/>
                </a:spcBef>
              </a:pPr>
              <a:t>17</a:t>
            </a:fld>
            <a:endParaRPr spc="-5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877A4CC6-BE21-4B7C-F6BE-C10ED653E54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25000" lnSpcReduction="20000"/>
          </a:bodyPr>
          <a:lstStyle/>
          <a:p>
            <a:endParaRPr lang="en-US" sz="1800" dirty="0"/>
          </a:p>
          <a:p>
            <a:r>
              <a:rPr lang="en-US" sz="7200" dirty="0"/>
              <a:t>Directing &amp; Motivating</a:t>
            </a:r>
          </a:p>
          <a:p>
            <a:endParaRPr lang="en-CA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043288-4F7F-43D3-9F8C-5D90791E3B1F}"/>
              </a:ext>
            </a:extLst>
          </p:cNvPr>
          <p:cNvSpPr txBox="1"/>
          <p:nvPr/>
        </p:nvSpPr>
        <p:spPr>
          <a:xfrm>
            <a:off x="623392" y="1124744"/>
            <a:ext cx="1044116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Directing and motivating involves managing day-to-day activities to keep the organization running smoothly</a:t>
            </a:r>
          </a:p>
          <a:p>
            <a:endParaRPr lang="en-CA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Tx/>
              <a:buChar char="-"/>
            </a:pPr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Employee work assignments</a:t>
            </a:r>
          </a:p>
          <a:p>
            <a:pPr marL="742950" lvl="1" indent="-285750">
              <a:buFontTx/>
              <a:buChar char="-"/>
            </a:pPr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Routine problem solving</a:t>
            </a:r>
          </a:p>
          <a:p>
            <a:pPr marL="742950" lvl="1" indent="-285750">
              <a:buFontTx/>
              <a:buChar char="-"/>
            </a:pPr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Conflict resolution</a:t>
            </a:r>
          </a:p>
          <a:p>
            <a:pPr marL="742950" lvl="1" indent="-285750">
              <a:buFontTx/>
              <a:buChar char="-"/>
            </a:pPr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Effective communications</a:t>
            </a:r>
          </a:p>
        </p:txBody>
      </p:sp>
      <p:pic>
        <p:nvPicPr>
          <p:cNvPr id="1026" name="Picture 2" descr="Management And Leadership Stock Photo ...">
            <a:extLst>
              <a:ext uri="{FF2B5EF4-FFF2-40B4-BE49-F238E27FC236}">
                <a16:creationId xmlns:a16="http://schemas.microsoft.com/office/drawing/2014/main" id="{7EB6791D-64B5-6366-6A26-18245D5AF4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2104" y="1928834"/>
            <a:ext cx="2847206" cy="2372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each, Inspire, Motivate - Character ...">
            <a:extLst>
              <a:ext uri="{FF2B5EF4-FFF2-40B4-BE49-F238E27FC236}">
                <a16:creationId xmlns:a16="http://schemas.microsoft.com/office/drawing/2014/main" id="{DD3F173B-349C-BD1F-8B67-96F6D54177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7648" y="3773457"/>
            <a:ext cx="2476500" cy="1847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36827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66715" y="1513522"/>
            <a:ext cx="2774197" cy="914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ED037C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3600" dirty="0">
                <a:solidFill>
                  <a:schemeClr val="tx1"/>
                </a:solidFill>
              </a:rPr>
              <a:t>Organizing</a:t>
            </a:r>
          </a:p>
        </p:txBody>
      </p:sp>
      <p:pic>
        <p:nvPicPr>
          <p:cNvPr id="5" name="Picture 4" descr="A diagram of a company&#10;&#10;Description automatically generated">
            <a:extLst>
              <a:ext uri="{FF2B5EF4-FFF2-40B4-BE49-F238E27FC236}">
                <a16:creationId xmlns:a16="http://schemas.microsoft.com/office/drawing/2014/main" id="{5E05EC2C-375F-FC34-F92D-D0F67B9DC7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214" y="1142544"/>
            <a:ext cx="8793365" cy="5715455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08E1A373-C70B-82F7-8E1D-7170F630F6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0964" y="188640"/>
            <a:ext cx="9601067" cy="506016"/>
          </a:xfrm>
        </p:spPr>
        <p:txBody>
          <a:bodyPr/>
          <a:lstStyle/>
          <a:p>
            <a:r>
              <a:rPr lang="en-CA" sz="1800" dirty="0">
                <a:latin typeface="Arial" panose="020B0604020202020204" pitchFamily="34" charset="0"/>
                <a:cs typeface="Arial" panose="020B0604020202020204" pitchFamily="34" charset="0"/>
              </a:rPr>
              <a:t>Role of Management Accounting</a:t>
            </a:r>
            <a:endParaRPr lang="en-US" sz="1800" dirty="0"/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9514585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49ED93-0E15-C5A2-3AB4-546F8C7982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>
            <a:extLst>
              <a:ext uri="{FF2B5EF4-FFF2-40B4-BE49-F238E27FC236}">
                <a16:creationId xmlns:a16="http://schemas.microsoft.com/office/drawing/2014/main" id="{366FF398-1342-7036-7BC1-EFFD5B31577D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381488" y="6513574"/>
            <a:ext cx="1440179" cy="227074"/>
          </a:xfrm>
          <a:prstGeom prst="rect">
            <a:avLst/>
          </a:prstGeom>
        </p:spPr>
      </p:pic>
      <p:sp>
        <p:nvSpPr>
          <p:cNvPr id="3" name="object 3">
            <a:extLst>
              <a:ext uri="{FF2B5EF4-FFF2-40B4-BE49-F238E27FC236}">
                <a16:creationId xmlns:a16="http://schemas.microsoft.com/office/drawing/2014/main" id="{6CCE512E-D703-2CC6-2295-9D266E36FB30}"/>
              </a:ext>
            </a:extLst>
          </p:cNvPr>
          <p:cNvSpPr/>
          <p:nvPr/>
        </p:nvSpPr>
        <p:spPr>
          <a:xfrm>
            <a:off x="-570761" y="-117352"/>
            <a:ext cx="6096000" cy="6858000"/>
          </a:xfrm>
          <a:custGeom>
            <a:avLst/>
            <a:gdLst/>
            <a:ahLst/>
            <a:cxnLst/>
            <a:rect l="l" t="t" r="r" b="b"/>
            <a:pathLst>
              <a:path w="6096000" h="6858000">
                <a:moveTo>
                  <a:pt x="6096000" y="0"/>
                </a:moveTo>
                <a:lnTo>
                  <a:pt x="0" y="0"/>
                </a:lnTo>
                <a:lnTo>
                  <a:pt x="0" y="6858000"/>
                </a:lnTo>
                <a:lnTo>
                  <a:pt x="6096000" y="6858000"/>
                </a:lnTo>
                <a:lnTo>
                  <a:pt x="6096000" y="0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89AD852D-3057-C4D3-39A3-D6A232C656F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8617" y="355473"/>
            <a:ext cx="403034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 spc="-5" dirty="0">
                <a:solidFill>
                  <a:srgbClr val="FFFFFF"/>
                </a:solidFill>
                <a:latin typeface="Arial"/>
                <a:cs typeface="Arial"/>
              </a:rPr>
              <a:t>Decision</a:t>
            </a:r>
            <a:r>
              <a:rPr sz="4000" b="1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b="1" spc="-5" dirty="0">
                <a:solidFill>
                  <a:srgbClr val="FFFFFF"/>
                </a:solidFill>
                <a:latin typeface="Arial"/>
                <a:cs typeface="Arial"/>
              </a:rPr>
              <a:t>Making</a:t>
            </a:r>
            <a:endParaRPr sz="4000">
              <a:latin typeface="Arial"/>
              <a:cs typeface="Arial"/>
            </a:endParaRP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45636A19-8EE3-2872-DADE-F058BBDBE56F}"/>
              </a:ext>
            </a:extLst>
          </p:cNvPr>
          <p:cNvSpPr/>
          <p:nvPr/>
        </p:nvSpPr>
        <p:spPr>
          <a:xfrm>
            <a:off x="6482334" y="706373"/>
            <a:ext cx="5184775" cy="5585460"/>
          </a:xfrm>
          <a:custGeom>
            <a:avLst/>
            <a:gdLst/>
            <a:ahLst/>
            <a:cxnLst/>
            <a:rect l="l" t="t" r="r" b="b"/>
            <a:pathLst>
              <a:path w="5184775" h="5585460">
                <a:moveTo>
                  <a:pt x="0" y="5585460"/>
                </a:moveTo>
                <a:lnTo>
                  <a:pt x="5184648" y="5585460"/>
                </a:lnTo>
                <a:lnTo>
                  <a:pt x="5184648" y="0"/>
                </a:lnTo>
                <a:lnTo>
                  <a:pt x="0" y="0"/>
                </a:lnTo>
                <a:lnTo>
                  <a:pt x="0" y="5585460"/>
                </a:lnTo>
                <a:close/>
              </a:path>
            </a:pathLst>
          </a:custGeom>
          <a:ln w="38100">
            <a:solidFill>
              <a:srgbClr val="92929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3F02C3AB-C7B4-EBFA-EDF5-CD8DAFEE954A}"/>
              </a:ext>
            </a:extLst>
          </p:cNvPr>
          <p:cNvSpPr txBox="1"/>
          <p:nvPr/>
        </p:nvSpPr>
        <p:spPr>
          <a:xfrm>
            <a:off x="6560946" y="732282"/>
            <a:ext cx="1420495" cy="2851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700" u="heavy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 MT"/>
                <a:cs typeface="Arial MT"/>
                <a:hlinkClick r:id="rId3"/>
              </a:rPr>
              <a:t>News</a:t>
            </a:r>
            <a:r>
              <a:rPr sz="1700" u="heavy" spc="-5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 MT"/>
                <a:cs typeface="Arial MT"/>
                <a:hlinkClick r:id="rId3"/>
              </a:rPr>
              <a:t> </a:t>
            </a:r>
            <a:r>
              <a:rPr sz="1700" u="heavy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 MT"/>
                <a:cs typeface="Arial MT"/>
                <a:hlinkClick r:id="rId3"/>
              </a:rPr>
              <a:t>Release</a:t>
            </a:r>
            <a:endParaRPr sz="1700" dirty="0">
              <a:latin typeface="Arial MT"/>
              <a:cs typeface="Arial MT"/>
            </a:endParaRPr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86A42324-EE04-36EE-8F52-41C16B8D28BE}"/>
              </a:ext>
            </a:extLst>
          </p:cNvPr>
          <p:cNvSpPr txBox="1"/>
          <p:nvPr/>
        </p:nvSpPr>
        <p:spPr>
          <a:xfrm>
            <a:off x="6522846" y="1250441"/>
            <a:ext cx="5019675" cy="2358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50800" marR="43180">
              <a:lnSpc>
                <a:spcPct val="100000"/>
              </a:lnSpc>
              <a:spcBef>
                <a:spcPts val="105"/>
              </a:spcBef>
            </a:pPr>
            <a:r>
              <a:rPr sz="1700" dirty="0">
                <a:solidFill>
                  <a:srgbClr val="090909"/>
                </a:solidFill>
                <a:latin typeface="Arial MT"/>
                <a:cs typeface="Arial MT"/>
              </a:rPr>
              <a:t>“As</a:t>
            </a:r>
            <a:r>
              <a:rPr sz="1700" spc="-5" dirty="0">
                <a:solidFill>
                  <a:srgbClr val="090909"/>
                </a:solidFill>
                <a:latin typeface="Arial MT"/>
                <a:cs typeface="Arial MT"/>
              </a:rPr>
              <a:t> part</a:t>
            </a:r>
            <a:r>
              <a:rPr sz="1700" dirty="0">
                <a:solidFill>
                  <a:srgbClr val="090909"/>
                </a:solidFill>
                <a:latin typeface="Arial MT"/>
                <a:cs typeface="Arial MT"/>
              </a:rPr>
              <a:t> </a:t>
            </a:r>
            <a:r>
              <a:rPr sz="1700" spc="-5" dirty="0">
                <a:solidFill>
                  <a:srgbClr val="090909"/>
                </a:solidFill>
                <a:latin typeface="Arial MT"/>
                <a:cs typeface="Arial MT"/>
              </a:rPr>
              <a:t>of</a:t>
            </a:r>
            <a:r>
              <a:rPr sz="1700" spc="10" dirty="0">
                <a:solidFill>
                  <a:srgbClr val="090909"/>
                </a:solidFill>
                <a:latin typeface="Arial MT"/>
                <a:cs typeface="Arial MT"/>
              </a:rPr>
              <a:t> </a:t>
            </a:r>
            <a:r>
              <a:rPr sz="1700" spc="-5" dirty="0">
                <a:solidFill>
                  <a:srgbClr val="090909"/>
                </a:solidFill>
                <a:latin typeface="Arial MT"/>
                <a:cs typeface="Arial MT"/>
              </a:rPr>
              <a:t>its</a:t>
            </a:r>
            <a:r>
              <a:rPr sz="1700" dirty="0">
                <a:solidFill>
                  <a:srgbClr val="090909"/>
                </a:solidFill>
                <a:latin typeface="Arial MT"/>
                <a:cs typeface="Arial MT"/>
              </a:rPr>
              <a:t> </a:t>
            </a:r>
            <a:r>
              <a:rPr sz="1700" spc="-5" dirty="0">
                <a:solidFill>
                  <a:srgbClr val="090909"/>
                </a:solidFill>
                <a:latin typeface="Arial MT"/>
                <a:cs typeface="Arial MT"/>
              </a:rPr>
              <a:t>initiatives</a:t>
            </a:r>
            <a:r>
              <a:rPr sz="1700" spc="-20" dirty="0">
                <a:solidFill>
                  <a:srgbClr val="090909"/>
                </a:solidFill>
                <a:latin typeface="Arial MT"/>
                <a:cs typeface="Arial MT"/>
              </a:rPr>
              <a:t> </a:t>
            </a:r>
            <a:r>
              <a:rPr sz="1700" spc="-5" dirty="0">
                <a:solidFill>
                  <a:srgbClr val="090909"/>
                </a:solidFill>
                <a:latin typeface="Arial MT"/>
                <a:cs typeface="Arial MT"/>
              </a:rPr>
              <a:t>to</a:t>
            </a:r>
            <a:r>
              <a:rPr sz="1700" spc="5" dirty="0">
                <a:solidFill>
                  <a:srgbClr val="090909"/>
                </a:solidFill>
                <a:latin typeface="Arial MT"/>
                <a:cs typeface="Arial MT"/>
              </a:rPr>
              <a:t> </a:t>
            </a:r>
            <a:r>
              <a:rPr sz="1700" spc="-5" dirty="0">
                <a:solidFill>
                  <a:srgbClr val="090909"/>
                </a:solidFill>
                <a:latin typeface="Arial MT"/>
                <a:cs typeface="Arial MT"/>
              </a:rPr>
              <a:t>drive</a:t>
            </a:r>
            <a:r>
              <a:rPr sz="1700" spc="5" dirty="0">
                <a:solidFill>
                  <a:srgbClr val="090909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090909"/>
                </a:solidFill>
                <a:latin typeface="Arial MT"/>
                <a:cs typeface="Arial MT"/>
              </a:rPr>
              <a:t>long-term</a:t>
            </a:r>
            <a:r>
              <a:rPr sz="1700" spc="-5" dirty="0">
                <a:solidFill>
                  <a:srgbClr val="090909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090909"/>
                </a:solidFill>
                <a:latin typeface="Arial MT"/>
                <a:cs typeface="Arial MT"/>
              </a:rPr>
              <a:t>profitable </a:t>
            </a:r>
            <a:r>
              <a:rPr sz="1700" spc="-455" dirty="0">
                <a:solidFill>
                  <a:srgbClr val="090909"/>
                </a:solidFill>
                <a:latin typeface="Arial MT"/>
                <a:cs typeface="Arial MT"/>
              </a:rPr>
              <a:t> </a:t>
            </a:r>
            <a:r>
              <a:rPr sz="1700" spc="-5" dirty="0">
                <a:solidFill>
                  <a:srgbClr val="090909"/>
                </a:solidFill>
                <a:latin typeface="Arial MT"/>
                <a:cs typeface="Arial MT"/>
              </a:rPr>
              <a:t>growth</a:t>
            </a:r>
            <a:r>
              <a:rPr sz="1700" spc="25" dirty="0">
                <a:solidFill>
                  <a:srgbClr val="090909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090909"/>
                </a:solidFill>
                <a:latin typeface="Arial MT"/>
                <a:cs typeface="Arial MT"/>
              </a:rPr>
              <a:t>and</a:t>
            </a:r>
            <a:r>
              <a:rPr sz="1700" spc="5" dirty="0">
                <a:solidFill>
                  <a:srgbClr val="090909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090909"/>
                </a:solidFill>
                <a:latin typeface="Arial MT"/>
                <a:cs typeface="Arial MT"/>
              </a:rPr>
              <a:t>enhance shareholder value,</a:t>
            </a:r>
            <a:r>
              <a:rPr sz="1700" spc="-15" dirty="0">
                <a:solidFill>
                  <a:srgbClr val="090909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090909"/>
                </a:solidFill>
                <a:latin typeface="Arial MT"/>
                <a:cs typeface="Arial MT"/>
              </a:rPr>
              <a:t>and</a:t>
            </a:r>
            <a:r>
              <a:rPr sz="1700" spc="20" dirty="0">
                <a:solidFill>
                  <a:srgbClr val="090909"/>
                </a:solidFill>
                <a:latin typeface="Arial MT"/>
                <a:cs typeface="Arial MT"/>
              </a:rPr>
              <a:t> </a:t>
            </a:r>
            <a:r>
              <a:rPr sz="1700" spc="-5" dirty="0">
                <a:solidFill>
                  <a:srgbClr val="090909"/>
                </a:solidFill>
                <a:latin typeface="Arial MT"/>
                <a:cs typeface="Arial MT"/>
              </a:rPr>
              <a:t>after </a:t>
            </a:r>
            <a:r>
              <a:rPr sz="1700" dirty="0">
                <a:solidFill>
                  <a:srgbClr val="090909"/>
                </a:solidFill>
                <a:latin typeface="Arial MT"/>
                <a:cs typeface="Arial MT"/>
              </a:rPr>
              <a:t> </a:t>
            </a:r>
            <a:r>
              <a:rPr sz="1700" spc="-5" dirty="0">
                <a:solidFill>
                  <a:srgbClr val="090909"/>
                </a:solidFill>
                <a:latin typeface="Arial MT"/>
                <a:cs typeface="Arial MT"/>
              </a:rPr>
              <a:t>careful </a:t>
            </a:r>
            <a:r>
              <a:rPr sz="1700" dirty="0">
                <a:solidFill>
                  <a:srgbClr val="090909"/>
                </a:solidFill>
                <a:latin typeface="Arial MT"/>
                <a:cs typeface="Arial MT"/>
              </a:rPr>
              <a:t>consideration of all reasonably available </a:t>
            </a:r>
            <a:r>
              <a:rPr sz="1700" spc="5" dirty="0">
                <a:solidFill>
                  <a:srgbClr val="090909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090909"/>
                </a:solidFill>
                <a:latin typeface="Arial MT"/>
                <a:cs typeface="Arial MT"/>
              </a:rPr>
              <a:t>options,</a:t>
            </a:r>
            <a:r>
              <a:rPr sz="1700" spc="-5" dirty="0">
                <a:solidFill>
                  <a:srgbClr val="090909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090909"/>
                </a:solidFill>
                <a:latin typeface="Arial MT"/>
                <a:cs typeface="Arial MT"/>
              </a:rPr>
              <a:t>the</a:t>
            </a:r>
            <a:r>
              <a:rPr sz="1700" spc="15" dirty="0">
                <a:solidFill>
                  <a:srgbClr val="090909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090909"/>
                </a:solidFill>
                <a:latin typeface="Arial MT"/>
                <a:cs typeface="Arial MT"/>
              </a:rPr>
              <a:t>Company</a:t>
            </a:r>
            <a:r>
              <a:rPr sz="1700" spc="-10" dirty="0">
                <a:solidFill>
                  <a:srgbClr val="090909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090909"/>
                </a:solidFill>
                <a:latin typeface="Arial MT"/>
                <a:cs typeface="Arial MT"/>
              </a:rPr>
              <a:t>also</a:t>
            </a:r>
            <a:r>
              <a:rPr sz="1700" spc="-5" dirty="0">
                <a:solidFill>
                  <a:srgbClr val="090909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090909"/>
                </a:solidFill>
                <a:latin typeface="Arial MT"/>
                <a:cs typeface="Arial MT"/>
              </a:rPr>
              <a:t>announced</a:t>
            </a:r>
            <a:r>
              <a:rPr sz="1700" spc="20" dirty="0">
                <a:solidFill>
                  <a:srgbClr val="090909"/>
                </a:solidFill>
                <a:latin typeface="Arial MT"/>
                <a:cs typeface="Arial MT"/>
              </a:rPr>
              <a:t> </a:t>
            </a:r>
            <a:r>
              <a:rPr sz="1700" spc="-5" dirty="0">
                <a:solidFill>
                  <a:srgbClr val="090909"/>
                </a:solidFill>
                <a:latin typeface="Arial MT"/>
                <a:cs typeface="Arial MT"/>
              </a:rPr>
              <a:t>today</a:t>
            </a:r>
            <a:r>
              <a:rPr sz="1700" spc="5" dirty="0">
                <a:solidFill>
                  <a:srgbClr val="090909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090909"/>
                </a:solidFill>
                <a:latin typeface="Arial MT"/>
                <a:cs typeface="Arial MT"/>
              </a:rPr>
              <a:t>it has </a:t>
            </a:r>
            <a:r>
              <a:rPr sz="1700" spc="-459" dirty="0">
                <a:solidFill>
                  <a:srgbClr val="090909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090909"/>
                </a:solidFill>
                <a:latin typeface="Arial MT"/>
                <a:cs typeface="Arial MT"/>
              </a:rPr>
              <a:t>decided</a:t>
            </a:r>
            <a:r>
              <a:rPr sz="1700" spc="-5" dirty="0">
                <a:solidFill>
                  <a:srgbClr val="090909"/>
                </a:solidFill>
                <a:latin typeface="Arial MT"/>
                <a:cs typeface="Arial MT"/>
              </a:rPr>
              <a:t> </a:t>
            </a:r>
            <a:r>
              <a:rPr sz="1700" spc="-10" dirty="0">
                <a:solidFill>
                  <a:srgbClr val="090909"/>
                </a:solidFill>
                <a:latin typeface="Arial MT"/>
                <a:cs typeface="Arial MT"/>
              </a:rPr>
              <a:t>to</a:t>
            </a:r>
            <a:r>
              <a:rPr sz="1700" spc="15" dirty="0">
                <a:solidFill>
                  <a:srgbClr val="090909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090909"/>
                </a:solidFill>
                <a:latin typeface="Arial MT"/>
                <a:cs typeface="Arial MT"/>
              </a:rPr>
              <a:t>discontinue support </a:t>
            </a:r>
            <a:r>
              <a:rPr sz="1700" spc="-5" dirty="0">
                <a:solidFill>
                  <a:srgbClr val="090909"/>
                </a:solidFill>
                <a:latin typeface="Arial MT"/>
                <a:cs typeface="Arial MT"/>
              </a:rPr>
              <a:t>for</a:t>
            </a:r>
            <a:r>
              <a:rPr sz="1700" spc="15" dirty="0">
                <a:solidFill>
                  <a:srgbClr val="090909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090909"/>
                </a:solidFill>
                <a:latin typeface="Arial MT"/>
                <a:cs typeface="Arial MT"/>
              </a:rPr>
              <a:t>Nordstrom </a:t>
            </a:r>
            <a:r>
              <a:rPr sz="1700" spc="5" dirty="0">
                <a:solidFill>
                  <a:srgbClr val="090909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090909"/>
                </a:solidFill>
                <a:latin typeface="Arial MT"/>
                <a:cs typeface="Arial MT"/>
              </a:rPr>
              <a:t>Canada's</a:t>
            </a:r>
            <a:r>
              <a:rPr sz="1700" spc="-5" dirty="0">
                <a:solidFill>
                  <a:srgbClr val="090909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090909"/>
                </a:solidFill>
                <a:latin typeface="Arial MT"/>
                <a:cs typeface="Arial MT"/>
              </a:rPr>
              <a:t>business operations.</a:t>
            </a:r>
            <a:r>
              <a:rPr sz="1650" baseline="25252" dirty="0">
                <a:solidFill>
                  <a:srgbClr val="090909"/>
                </a:solidFill>
                <a:latin typeface="Arial MT"/>
                <a:cs typeface="Arial MT"/>
              </a:rPr>
              <a:t>”</a:t>
            </a:r>
            <a:endParaRPr sz="1650" baseline="25252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750">
              <a:latin typeface="Arial MT"/>
              <a:cs typeface="Arial MT"/>
            </a:endParaRPr>
          </a:p>
          <a:p>
            <a:pPr marL="50800">
              <a:lnSpc>
                <a:spcPct val="100000"/>
              </a:lnSpc>
            </a:pPr>
            <a:r>
              <a:rPr sz="1700" dirty="0">
                <a:solidFill>
                  <a:srgbClr val="090909"/>
                </a:solidFill>
                <a:latin typeface="Arial MT"/>
                <a:cs typeface="Arial MT"/>
              </a:rPr>
              <a:t>"Despite</a:t>
            </a:r>
            <a:r>
              <a:rPr sz="1700" spc="-5" dirty="0">
                <a:solidFill>
                  <a:srgbClr val="090909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090909"/>
                </a:solidFill>
                <a:latin typeface="Arial MT"/>
                <a:cs typeface="Arial MT"/>
              </a:rPr>
              <a:t>our best</a:t>
            </a:r>
            <a:r>
              <a:rPr sz="1700" spc="-5" dirty="0">
                <a:solidFill>
                  <a:srgbClr val="090909"/>
                </a:solidFill>
                <a:latin typeface="Arial MT"/>
                <a:cs typeface="Arial MT"/>
              </a:rPr>
              <a:t> </a:t>
            </a:r>
            <a:r>
              <a:rPr sz="1700" spc="-10" dirty="0">
                <a:solidFill>
                  <a:srgbClr val="090909"/>
                </a:solidFill>
                <a:latin typeface="Arial MT"/>
                <a:cs typeface="Arial MT"/>
              </a:rPr>
              <a:t>efforts,</a:t>
            </a:r>
            <a:r>
              <a:rPr sz="1700" spc="20" dirty="0">
                <a:solidFill>
                  <a:srgbClr val="090909"/>
                </a:solidFill>
                <a:latin typeface="Arial MT"/>
                <a:cs typeface="Arial MT"/>
              </a:rPr>
              <a:t> </a:t>
            </a:r>
            <a:r>
              <a:rPr sz="1700" spc="-10" dirty="0">
                <a:solidFill>
                  <a:srgbClr val="090909"/>
                </a:solidFill>
                <a:latin typeface="Arial MT"/>
                <a:cs typeface="Arial MT"/>
              </a:rPr>
              <a:t>we</a:t>
            </a:r>
            <a:r>
              <a:rPr sz="1700" spc="15" dirty="0">
                <a:solidFill>
                  <a:srgbClr val="090909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090909"/>
                </a:solidFill>
                <a:latin typeface="Arial MT"/>
                <a:cs typeface="Arial MT"/>
              </a:rPr>
              <a:t>do not</a:t>
            </a:r>
            <a:r>
              <a:rPr sz="1700" spc="10" dirty="0">
                <a:solidFill>
                  <a:srgbClr val="090909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090909"/>
                </a:solidFill>
                <a:latin typeface="Arial MT"/>
                <a:cs typeface="Arial MT"/>
              </a:rPr>
              <a:t>see</a:t>
            </a:r>
            <a:r>
              <a:rPr sz="1700" spc="-10" dirty="0">
                <a:solidFill>
                  <a:srgbClr val="090909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090909"/>
                </a:solidFill>
                <a:latin typeface="Arial MT"/>
                <a:cs typeface="Arial MT"/>
              </a:rPr>
              <a:t>a realistic</a:t>
            </a:r>
            <a:endParaRPr sz="1700">
              <a:latin typeface="Arial MT"/>
              <a:cs typeface="Arial MT"/>
            </a:endParaRPr>
          </a:p>
          <a:p>
            <a:pPr marL="50800">
              <a:lnSpc>
                <a:spcPct val="100000"/>
              </a:lnSpc>
              <a:spcBef>
                <a:spcPts val="5"/>
              </a:spcBef>
            </a:pPr>
            <a:r>
              <a:rPr sz="1700" spc="-5" dirty="0">
                <a:solidFill>
                  <a:srgbClr val="090909"/>
                </a:solidFill>
                <a:latin typeface="Arial MT"/>
                <a:cs typeface="Arial MT"/>
              </a:rPr>
              <a:t>path</a:t>
            </a:r>
            <a:r>
              <a:rPr sz="1700" spc="10" dirty="0">
                <a:solidFill>
                  <a:srgbClr val="090909"/>
                </a:solidFill>
                <a:latin typeface="Arial MT"/>
                <a:cs typeface="Arial MT"/>
              </a:rPr>
              <a:t> </a:t>
            </a:r>
            <a:r>
              <a:rPr sz="1700" spc="-5" dirty="0">
                <a:solidFill>
                  <a:srgbClr val="090909"/>
                </a:solidFill>
                <a:latin typeface="Arial MT"/>
                <a:cs typeface="Arial MT"/>
              </a:rPr>
              <a:t>to</a:t>
            </a:r>
            <a:r>
              <a:rPr sz="1700" spc="10" dirty="0">
                <a:solidFill>
                  <a:srgbClr val="090909"/>
                </a:solidFill>
                <a:latin typeface="Arial MT"/>
                <a:cs typeface="Arial MT"/>
              </a:rPr>
              <a:t> </a:t>
            </a:r>
            <a:r>
              <a:rPr sz="1700" spc="-5" dirty="0">
                <a:solidFill>
                  <a:srgbClr val="090909"/>
                </a:solidFill>
                <a:latin typeface="Arial MT"/>
                <a:cs typeface="Arial MT"/>
              </a:rPr>
              <a:t>profitability for</a:t>
            </a:r>
            <a:r>
              <a:rPr sz="1700" spc="5" dirty="0">
                <a:solidFill>
                  <a:srgbClr val="090909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090909"/>
                </a:solidFill>
                <a:latin typeface="Arial MT"/>
                <a:cs typeface="Arial MT"/>
              </a:rPr>
              <a:t>the</a:t>
            </a:r>
            <a:r>
              <a:rPr sz="1700" spc="10" dirty="0">
                <a:solidFill>
                  <a:srgbClr val="090909"/>
                </a:solidFill>
                <a:latin typeface="Arial MT"/>
                <a:cs typeface="Arial MT"/>
              </a:rPr>
              <a:t> </a:t>
            </a:r>
            <a:r>
              <a:rPr sz="1700" spc="-5" dirty="0">
                <a:solidFill>
                  <a:srgbClr val="090909"/>
                </a:solidFill>
                <a:latin typeface="Arial MT"/>
                <a:cs typeface="Arial MT"/>
              </a:rPr>
              <a:t>Canadian</a:t>
            </a:r>
            <a:r>
              <a:rPr sz="1700" dirty="0">
                <a:solidFill>
                  <a:srgbClr val="090909"/>
                </a:solidFill>
                <a:latin typeface="Arial MT"/>
                <a:cs typeface="Arial MT"/>
              </a:rPr>
              <a:t> </a:t>
            </a:r>
            <a:r>
              <a:rPr sz="1700" spc="-5" dirty="0">
                <a:solidFill>
                  <a:srgbClr val="090909"/>
                </a:solidFill>
                <a:latin typeface="Arial MT"/>
                <a:cs typeface="Arial MT"/>
              </a:rPr>
              <a:t>business”</a:t>
            </a:r>
            <a:endParaRPr sz="1700">
              <a:latin typeface="Arial MT"/>
              <a:cs typeface="Arial MT"/>
            </a:endParaRPr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FDEAA69E-0923-4C89-5E80-EA51DBB9D101}"/>
              </a:ext>
            </a:extLst>
          </p:cNvPr>
          <p:cNvSpPr txBox="1"/>
          <p:nvPr/>
        </p:nvSpPr>
        <p:spPr>
          <a:xfrm>
            <a:off x="6522846" y="3830572"/>
            <a:ext cx="5015865" cy="23583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dirty="0">
                <a:solidFill>
                  <a:srgbClr val="090909"/>
                </a:solidFill>
                <a:latin typeface="Arial MT"/>
                <a:cs typeface="Arial MT"/>
              </a:rPr>
              <a:t>“The</a:t>
            </a:r>
            <a:r>
              <a:rPr sz="1700" spc="-30" dirty="0">
                <a:solidFill>
                  <a:srgbClr val="090909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090909"/>
                </a:solidFill>
                <a:latin typeface="Arial MT"/>
                <a:cs typeface="Arial MT"/>
              </a:rPr>
              <a:t>Company</a:t>
            </a:r>
            <a:r>
              <a:rPr sz="1700" spc="-15" dirty="0">
                <a:solidFill>
                  <a:srgbClr val="090909"/>
                </a:solidFill>
                <a:latin typeface="Arial MT"/>
                <a:cs typeface="Arial MT"/>
              </a:rPr>
              <a:t> </a:t>
            </a:r>
            <a:r>
              <a:rPr sz="1700" spc="-5" dirty="0">
                <a:solidFill>
                  <a:srgbClr val="090909"/>
                </a:solidFill>
                <a:latin typeface="Arial MT"/>
                <a:cs typeface="Arial MT"/>
              </a:rPr>
              <a:t>expects</a:t>
            </a:r>
            <a:r>
              <a:rPr sz="1700" dirty="0">
                <a:solidFill>
                  <a:srgbClr val="090909"/>
                </a:solidFill>
                <a:latin typeface="Arial MT"/>
                <a:cs typeface="Arial MT"/>
              </a:rPr>
              <a:t> </a:t>
            </a:r>
            <a:r>
              <a:rPr sz="1700" spc="-5" dirty="0">
                <a:solidFill>
                  <a:srgbClr val="090909"/>
                </a:solidFill>
                <a:latin typeface="Arial MT"/>
                <a:cs typeface="Arial MT"/>
              </a:rPr>
              <a:t>to</a:t>
            </a:r>
            <a:r>
              <a:rPr sz="1700" spc="10" dirty="0">
                <a:solidFill>
                  <a:srgbClr val="090909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090909"/>
                </a:solidFill>
                <a:latin typeface="Arial MT"/>
                <a:cs typeface="Arial MT"/>
              </a:rPr>
              <a:t>report</a:t>
            </a:r>
            <a:endParaRPr sz="1700" dirty="0">
              <a:latin typeface="Arial MT"/>
              <a:cs typeface="Arial MT"/>
            </a:endParaRPr>
          </a:p>
          <a:p>
            <a:pPr marL="12700" marR="5080">
              <a:lnSpc>
                <a:spcPct val="100000"/>
              </a:lnSpc>
              <a:spcBef>
                <a:spcPts val="5"/>
              </a:spcBef>
            </a:pPr>
            <a:r>
              <a:rPr sz="1700" dirty="0">
                <a:solidFill>
                  <a:srgbClr val="090909"/>
                </a:solidFill>
                <a:latin typeface="Arial MT"/>
                <a:cs typeface="Arial MT"/>
              </a:rPr>
              <a:t>approximately $300 million </a:t>
            </a:r>
            <a:r>
              <a:rPr sz="1700" spc="-5" dirty="0">
                <a:solidFill>
                  <a:srgbClr val="090909"/>
                </a:solidFill>
                <a:latin typeface="Arial MT"/>
                <a:cs typeface="Arial MT"/>
              </a:rPr>
              <a:t>to </a:t>
            </a:r>
            <a:r>
              <a:rPr sz="1700" dirty="0">
                <a:solidFill>
                  <a:srgbClr val="090909"/>
                </a:solidFill>
                <a:latin typeface="Arial MT"/>
                <a:cs typeface="Arial MT"/>
              </a:rPr>
              <a:t>$350 million of </a:t>
            </a:r>
            <a:r>
              <a:rPr sz="1700" spc="-5" dirty="0">
                <a:solidFill>
                  <a:srgbClr val="090909"/>
                </a:solidFill>
                <a:latin typeface="Arial MT"/>
                <a:cs typeface="Arial MT"/>
              </a:rPr>
              <a:t>pre-tax </a:t>
            </a:r>
            <a:r>
              <a:rPr sz="1700" spc="-459" dirty="0">
                <a:solidFill>
                  <a:srgbClr val="090909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090909"/>
                </a:solidFill>
                <a:latin typeface="Arial MT"/>
                <a:cs typeface="Arial MT"/>
              </a:rPr>
              <a:t>charges</a:t>
            </a:r>
            <a:r>
              <a:rPr sz="1700" spc="70" dirty="0">
                <a:solidFill>
                  <a:srgbClr val="090909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090909"/>
                </a:solidFill>
                <a:latin typeface="Arial MT"/>
                <a:cs typeface="Arial MT"/>
              </a:rPr>
              <a:t>related</a:t>
            </a:r>
            <a:r>
              <a:rPr sz="1700" spc="70" dirty="0">
                <a:solidFill>
                  <a:srgbClr val="090909"/>
                </a:solidFill>
                <a:latin typeface="Arial MT"/>
                <a:cs typeface="Arial MT"/>
              </a:rPr>
              <a:t> </a:t>
            </a:r>
            <a:r>
              <a:rPr sz="1700" spc="-5" dirty="0">
                <a:solidFill>
                  <a:srgbClr val="090909"/>
                </a:solidFill>
                <a:latin typeface="Arial MT"/>
                <a:cs typeface="Arial MT"/>
              </a:rPr>
              <a:t>to</a:t>
            </a:r>
            <a:r>
              <a:rPr sz="1700" spc="70" dirty="0">
                <a:solidFill>
                  <a:srgbClr val="090909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090909"/>
                </a:solidFill>
                <a:latin typeface="Arial MT"/>
                <a:cs typeface="Arial MT"/>
              </a:rPr>
              <a:t>the</a:t>
            </a:r>
            <a:r>
              <a:rPr sz="1700" spc="90" dirty="0">
                <a:solidFill>
                  <a:srgbClr val="090909"/>
                </a:solidFill>
                <a:latin typeface="Arial MT"/>
                <a:cs typeface="Arial MT"/>
              </a:rPr>
              <a:t> </a:t>
            </a:r>
            <a:r>
              <a:rPr sz="1700" spc="-5" dirty="0">
                <a:solidFill>
                  <a:srgbClr val="090909"/>
                </a:solidFill>
                <a:latin typeface="Arial MT"/>
                <a:cs typeface="Arial MT"/>
              </a:rPr>
              <a:t>wind-down</a:t>
            </a:r>
            <a:r>
              <a:rPr sz="1700" spc="85" dirty="0">
                <a:solidFill>
                  <a:srgbClr val="090909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090909"/>
                </a:solidFill>
                <a:latin typeface="Arial MT"/>
                <a:cs typeface="Arial MT"/>
              </a:rPr>
              <a:t>and</a:t>
            </a:r>
            <a:r>
              <a:rPr sz="1700" spc="70" dirty="0">
                <a:solidFill>
                  <a:srgbClr val="090909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090909"/>
                </a:solidFill>
                <a:latin typeface="Arial MT"/>
                <a:cs typeface="Arial MT"/>
              </a:rPr>
              <a:t>is</a:t>
            </a:r>
            <a:r>
              <a:rPr sz="1700" spc="70" dirty="0">
                <a:solidFill>
                  <a:srgbClr val="090909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090909"/>
                </a:solidFill>
                <a:latin typeface="Arial MT"/>
                <a:cs typeface="Arial MT"/>
              </a:rPr>
              <a:t>expected </a:t>
            </a:r>
            <a:r>
              <a:rPr sz="1700" spc="5" dirty="0">
                <a:solidFill>
                  <a:srgbClr val="090909"/>
                </a:solidFill>
                <a:latin typeface="Arial MT"/>
                <a:cs typeface="Arial MT"/>
              </a:rPr>
              <a:t> </a:t>
            </a:r>
            <a:r>
              <a:rPr sz="1700" spc="-5" dirty="0">
                <a:solidFill>
                  <a:srgbClr val="090909"/>
                </a:solidFill>
                <a:latin typeface="Arial MT"/>
                <a:cs typeface="Arial MT"/>
              </a:rPr>
              <a:t>to </a:t>
            </a:r>
            <a:r>
              <a:rPr sz="1700" dirty="0">
                <a:solidFill>
                  <a:srgbClr val="090909"/>
                </a:solidFill>
                <a:latin typeface="Arial MT"/>
                <a:cs typeface="Arial MT"/>
              </a:rPr>
              <a:t>result in an approximately $400 million decline in </a:t>
            </a:r>
            <a:r>
              <a:rPr sz="1700" spc="5" dirty="0">
                <a:solidFill>
                  <a:srgbClr val="090909"/>
                </a:solidFill>
                <a:latin typeface="Arial MT"/>
                <a:cs typeface="Arial MT"/>
              </a:rPr>
              <a:t> </a:t>
            </a:r>
            <a:r>
              <a:rPr sz="1700" spc="-5" dirty="0">
                <a:solidFill>
                  <a:srgbClr val="090909"/>
                </a:solidFill>
                <a:latin typeface="Arial MT"/>
                <a:cs typeface="Arial MT"/>
              </a:rPr>
              <a:t>total</a:t>
            </a:r>
            <a:r>
              <a:rPr sz="1700" spc="5" dirty="0">
                <a:solidFill>
                  <a:srgbClr val="090909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090909"/>
                </a:solidFill>
                <a:latin typeface="Arial MT"/>
                <a:cs typeface="Arial MT"/>
              </a:rPr>
              <a:t>Company</a:t>
            </a:r>
            <a:r>
              <a:rPr sz="1700" spc="-10" dirty="0">
                <a:solidFill>
                  <a:srgbClr val="090909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090909"/>
                </a:solidFill>
                <a:latin typeface="Arial MT"/>
                <a:cs typeface="Arial MT"/>
              </a:rPr>
              <a:t>net</a:t>
            </a:r>
            <a:r>
              <a:rPr sz="1700" spc="10" dirty="0">
                <a:solidFill>
                  <a:srgbClr val="090909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090909"/>
                </a:solidFill>
                <a:latin typeface="Arial MT"/>
                <a:cs typeface="Arial MT"/>
              </a:rPr>
              <a:t>sales</a:t>
            </a:r>
            <a:r>
              <a:rPr sz="1700" spc="-5" dirty="0">
                <a:solidFill>
                  <a:srgbClr val="090909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090909"/>
                </a:solidFill>
                <a:latin typeface="Arial MT"/>
                <a:cs typeface="Arial MT"/>
              </a:rPr>
              <a:t>and a</a:t>
            </a:r>
            <a:r>
              <a:rPr sz="1700" spc="5" dirty="0">
                <a:solidFill>
                  <a:srgbClr val="090909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090909"/>
                </a:solidFill>
                <a:latin typeface="Arial MT"/>
                <a:cs typeface="Arial MT"/>
              </a:rPr>
              <a:t>$35</a:t>
            </a:r>
            <a:endParaRPr sz="1700" dirty="0">
              <a:latin typeface="Arial MT"/>
              <a:cs typeface="Arial MT"/>
            </a:endParaRPr>
          </a:p>
          <a:p>
            <a:pPr marL="12700" marR="71755">
              <a:lnSpc>
                <a:spcPct val="100000"/>
              </a:lnSpc>
            </a:pPr>
            <a:r>
              <a:rPr sz="1700" dirty="0">
                <a:solidFill>
                  <a:srgbClr val="090909"/>
                </a:solidFill>
                <a:latin typeface="Arial MT"/>
                <a:cs typeface="Arial MT"/>
              </a:rPr>
              <a:t>million</a:t>
            </a:r>
            <a:r>
              <a:rPr sz="1700" spc="-25" dirty="0">
                <a:solidFill>
                  <a:srgbClr val="090909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090909"/>
                </a:solidFill>
                <a:latin typeface="Arial MT"/>
                <a:cs typeface="Arial MT"/>
              </a:rPr>
              <a:t>improvement</a:t>
            </a:r>
            <a:r>
              <a:rPr sz="1700" spc="-15" dirty="0">
                <a:solidFill>
                  <a:srgbClr val="090909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090909"/>
                </a:solidFill>
                <a:latin typeface="Arial MT"/>
                <a:cs typeface="Arial MT"/>
              </a:rPr>
              <a:t>in</a:t>
            </a:r>
            <a:r>
              <a:rPr sz="1700" spc="-5" dirty="0">
                <a:solidFill>
                  <a:srgbClr val="090909"/>
                </a:solidFill>
                <a:latin typeface="Arial MT"/>
                <a:cs typeface="Arial MT"/>
              </a:rPr>
              <a:t> total</a:t>
            </a:r>
            <a:r>
              <a:rPr sz="1700" spc="10" dirty="0">
                <a:solidFill>
                  <a:srgbClr val="090909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090909"/>
                </a:solidFill>
                <a:latin typeface="Arial MT"/>
                <a:cs typeface="Arial MT"/>
              </a:rPr>
              <a:t>Company</a:t>
            </a:r>
            <a:r>
              <a:rPr sz="1700" spc="-15" dirty="0">
                <a:solidFill>
                  <a:srgbClr val="090909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090909"/>
                </a:solidFill>
                <a:latin typeface="Arial MT"/>
                <a:cs typeface="Arial MT"/>
              </a:rPr>
              <a:t>EBIT</a:t>
            </a:r>
            <a:r>
              <a:rPr sz="1700" spc="-25" dirty="0">
                <a:solidFill>
                  <a:srgbClr val="090909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090909"/>
                </a:solidFill>
                <a:latin typeface="Arial MT"/>
                <a:cs typeface="Arial MT"/>
              </a:rPr>
              <a:t>in</a:t>
            </a:r>
            <a:r>
              <a:rPr sz="1700" spc="-5" dirty="0">
                <a:solidFill>
                  <a:srgbClr val="090909"/>
                </a:solidFill>
                <a:latin typeface="Arial MT"/>
                <a:cs typeface="Arial MT"/>
              </a:rPr>
              <a:t> fiscal </a:t>
            </a:r>
            <a:r>
              <a:rPr sz="1700" spc="-455" dirty="0">
                <a:solidFill>
                  <a:srgbClr val="090909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090909"/>
                </a:solidFill>
                <a:latin typeface="Arial MT"/>
                <a:cs typeface="Arial MT"/>
              </a:rPr>
              <a:t>2023,</a:t>
            </a:r>
            <a:r>
              <a:rPr sz="1700" spc="10" dirty="0">
                <a:solidFill>
                  <a:srgbClr val="090909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090909"/>
                </a:solidFill>
                <a:latin typeface="Arial MT"/>
                <a:cs typeface="Arial MT"/>
              </a:rPr>
              <a:t>relative </a:t>
            </a:r>
            <a:r>
              <a:rPr sz="1700" spc="-5" dirty="0">
                <a:solidFill>
                  <a:srgbClr val="090909"/>
                </a:solidFill>
                <a:latin typeface="Arial MT"/>
                <a:cs typeface="Arial MT"/>
              </a:rPr>
              <a:t>to</a:t>
            </a:r>
            <a:r>
              <a:rPr sz="1700" spc="5" dirty="0">
                <a:solidFill>
                  <a:srgbClr val="090909"/>
                </a:solidFill>
                <a:latin typeface="Arial MT"/>
                <a:cs typeface="Arial MT"/>
              </a:rPr>
              <a:t> </a:t>
            </a:r>
            <a:r>
              <a:rPr sz="1700" spc="-5" dirty="0">
                <a:solidFill>
                  <a:srgbClr val="090909"/>
                </a:solidFill>
                <a:latin typeface="Arial MT"/>
                <a:cs typeface="Arial MT"/>
              </a:rPr>
              <a:t>fiscal</a:t>
            </a:r>
            <a:r>
              <a:rPr sz="1700" dirty="0">
                <a:solidFill>
                  <a:srgbClr val="090909"/>
                </a:solidFill>
                <a:latin typeface="Arial MT"/>
                <a:cs typeface="Arial MT"/>
              </a:rPr>
              <a:t> 2022, excluding</a:t>
            </a:r>
            <a:r>
              <a:rPr sz="1700" spc="5" dirty="0">
                <a:solidFill>
                  <a:srgbClr val="090909"/>
                </a:solidFill>
                <a:latin typeface="Arial MT"/>
                <a:cs typeface="Arial MT"/>
              </a:rPr>
              <a:t> </a:t>
            </a:r>
            <a:r>
              <a:rPr sz="1700" spc="-5" dirty="0">
                <a:solidFill>
                  <a:srgbClr val="090909"/>
                </a:solidFill>
                <a:latin typeface="Arial MT"/>
                <a:cs typeface="Arial MT"/>
              </a:rPr>
              <a:t>the </a:t>
            </a:r>
            <a:r>
              <a:rPr sz="1700" dirty="0">
                <a:solidFill>
                  <a:srgbClr val="090909"/>
                </a:solidFill>
                <a:latin typeface="Arial MT"/>
                <a:cs typeface="Arial MT"/>
              </a:rPr>
              <a:t> aforementioned</a:t>
            </a:r>
            <a:r>
              <a:rPr sz="1700" spc="15" dirty="0">
                <a:solidFill>
                  <a:srgbClr val="090909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090909"/>
                </a:solidFill>
                <a:latin typeface="Arial MT"/>
                <a:cs typeface="Arial MT"/>
              </a:rPr>
              <a:t>charges</a:t>
            </a:r>
            <a:r>
              <a:rPr sz="1700" spc="-5" dirty="0">
                <a:solidFill>
                  <a:srgbClr val="090909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090909"/>
                </a:solidFill>
                <a:latin typeface="Arial MT"/>
                <a:cs typeface="Arial MT"/>
              </a:rPr>
              <a:t>associated </a:t>
            </a:r>
            <a:r>
              <a:rPr sz="1700" spc="-10" dirty="0">
                <a:solidFill>
                  <a:srgbClr val="090909"/>
                </a:solidFill>
                <a:latin typeface="Arial MT"/>
                <a:cs typeface="Arial MT"/>
              </a:rPr>
              <a:t>with</a:t>
            </a:r>
            <a:r>
              <a:rPr sz="1700" dirty="0">
                <a:solidFill>
                  <a:srgbClr val="090909"/>
                </a:solidFill>
                <a:latin typeface="Arial MT"/>
                <a:cs typeface="Arial MT"/>
              </a:rPr>
              <a:t> </a:t>
            </a:r>
            <a:r>
              <a:rPr sz="1700" spc="-5" dirty="0">
                <a:solidFill>
                  <a:srgbClr val="090909"/>
                </a:solidFill>
                <a:latin typeface="Arial MT"/>
                <a:cs typeface="Arial MT"/>
              </a:rPr>
              <a:t>the</a:t>
            </a:r>
            <a:r>
              <a:rPr sz="1700" spc="10" dirty="0">
                <a:solidFill>
                  <a:srgbClr val="090909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090909"/>
                </a:solidFill>
                <a:latin typeface="Arial MT"/>
                <a:cs typeface="Arial MT"/>
              </a:rPr>
              <a:t>wind- </a:t>
            </a:r>
            <a:r>
              <a:rPr sz="1700" spc="5" dirty="0">
                <a:solidFill>
                  <a:srgbClr val="090909"/>
                </a:solidFill>
                <a:latin typeface="Arial MT"/>
                <a:cs typeface="Arial MT"/>
              </a:rPr>
              <a:t> </a:t>
            </a:r>
            <a:r>
              <a:rPr sz="1700" spc="-10" dirty="0">
                <a:solidFill>
                  <a:srgbClr val="090909"/>
                </a:solidFill>
                <a:latin typeface="Arial MT"/>
                <a:cs typeface="Arial MT"/>
              </a:rPr>
              <a:t>down.”</a:t>
            </a:r>
            <a:endParaRPr sz="1700" dirty="0">
              <a:latin typeface="Arial MT"/>
              <a:cs typeface="Arial MT"/>
            </a:endParaRPr>
          </a:p>
        </p:txBody>
      </p:sp>
      <p:sp>
        <p:nvSpPr>
          <p:cNvPr id="9" name="object 9">
            <a:extLst>
              <a:ext uri="{FF2B5EF4-FFF2-40B4-BE49-F238E27FC236}">
                <a16:creationId xmlns:a16="http://schemas.microsoft.com/office/drawing/2014/main" id="{BBEB7E23-D7D4-CFCB-2334-89F3CA8D3A8D}"/>
              </a:ext>
            </a:extLst>
          </p:cNvPr>
          <p:cNvSpPr/>
          <p:nvPr/>
        </p:nvSpPr>
        <p:spPr>
          <a:xfrm>
            <a:off x="512826" y="4466082"/>
            <a:ext cx="4968240" cy="1569720"/>
          </a:xfrm>
          <a:custGeom>
            <a:avLst/>
            <a:gdLst/>
            <a:ahLst/>
            <a:cxnLst/>
            <a:rect l="l" t="t" r="r" b="b"/>
            <a:pathLst>
              <a:path w="4968240" h="1569720">
                <a:moveTo>
                  <a:pt x="0" y="1569719"/>
                </a:moveTo>
                <a:lnTo>
                  <a:pt x="4968240" y="1569719"/>
                </a:lnTo>
                <a:lnTo>
                  <a:pt x="4968240" y="0"/>
                </a:lnTo>
                <a:lnTo>
                  <a:pt x="0" y="0"/>
                </a:lnTo>
                <a:lnTo>
                  <a:pt x="0" y="1569719"/>
                </a:lnTo>
                <a:close/>
              </a:path>
            </a:pathLst>
          </a:custGeom>
          <a:ln w="38100">
            <a:solidFill>
              <a:srgbClr val="92929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>
            <a:extLst>
              <a:ext uri="{FF2B5EF4-FFF2-40B4-BE49-F238E27FC236}">
                <a16:creationId xmlns:a16="http://schemas.microsoft.com/office/drawing/2014/main" id="{9BD15EA5-007A-6ECD-D4A1-1A8AE627A8E1}"/>
              </a:ext>
            </a:extLst>
          </p:cNvPr>
          <p:cNvSpPr txBox="1"/>
          <p:nvPr/>
        </p:nvSpPr>
        <p:spPr>
          <a:xfrm>
            <a:off x="590194" y="4491050"/>
            <a:ext cx="4409440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tabLst>
                <a:tab pos="892175" algn="l"/>
              </a:tabLst>
            </a:pPr>
            <a:r>
              <a:rPr sz="2400" b="1" i="1" spc="-5" dirty="0">
                <a:solidFill>
                  <a:srgbClr val="FFFFFF"/>
                </a:solidFill>
                <a:latin typeface="Arial"/>
                <a:cs typeface="Arial"/>
              </a:rPr>
              <a:t>Theme </a:t>
            </a:r>
            <a:r>
              <a:rPr sz="2400" b="1" i="1" dirty="0">
                <a:solidFill>
                  <a:srgbClr val="FFFFFF"/>
                </a:solidFill>
                <a:latin typeface="Arial"/>
                <a:cs typeface="Arial"/>
              </a:rPr>
              <a:t>of </a:t>
            </a:r>
            <a:r>
              <a:rPr sz="2400" b="1" i="1" spc="-5" dirty="0">
                <a:solidFill>
                  <a:srgbClr val="FFFFFF"/>
                </a:solidFill>
                <a:latin typeface="Arial"/>
                <a:cs typeface="Arial"/>
              </a:rPr>
              <a:t>Course: </a:t>
            </a:r>
            <a:r>
              <a:rPr sz="2400" b="1" i="1" spc="-10" dirty="0">
                <a:solidFill>
                  <a:srgbClr val="FFFFFF"/>
                </a:solidFill>
                <a:latin typeface="Arial"/>
                <a:cs typeface="Arial"/>
              </a:rPr>
              <a:t>Managers </a:t>
            </a:r>
            <a:r>
              <a:rPr sz="2400" b="1" i="1" spc="-5" dirty="0">
                <a:solidFill>
                  <a:srgbClr val="FFFFFF"/>
                </a:solidFill>
                <a:latin typeface="Arial"/>
                <a:cs typeface="Arial"/>
              </a:rPr>
              <a:t> make</a:t>
            </a:r>
            <a:r>
              <a:rPr sz="2400" b="1" i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i="1" spc="-5" dirty="0">
                <a:solidFill>
                  <a:srgbClr val="FFFFFF"/>
                </a:solidFill>
                <a:latin typeface="Arial"/>
                <a:cs typeface="Arial"/>
              </a:rPr>
              <a:t>decisions,</a:t>
            </a:r>
            <a:r>
              <a:rPr sz="2400" b="1" i="1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i="1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2400" b="1" i="1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i="1" spc="-5" dirty="0">
                <a:solidFill>
                  <a:srgbClr val="FFFFFF"/>
                </a:solidFill>
                <a:latin typeface="Arial"/>
                <a:cs typeface="Arial"/>
              </a:rPr>
              <a:t>therefore </a:t>
            </a:r>
            <a:r>
              <a:rPr sz="2400" b="1" i="1" spc="-6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i="1" spc="-5" dirty="0">
                <a:solidFill>
                  <a:srgbClr val="FFFFFF"/>
                </a:solidFill>
                <a:latin typeface="Arial"/>
                <a:cs typeface="Arial"/>
              </a:rPr>
              <a:t>need	</a:t>
            </a:r>
            <a:r>
              <a:rPr sz="2400" b="1" i="1" dirty="0">
                <a:solidFill>
                  <a:srgbClr val="FFFFFF"/>
                </a:solidFill>
                <a:latin typeface="Arial"/>
                <a:cs typeface="Arial"/>
              </a:rPr>
              <a:t>information.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11" name="object 11">
            <a:extLst>
              <a:ext uri="{FF2B5EF4-FFF2-40B4-BE49-F238E27FC236}">
                <a16:creationId xmlns:a16="http://schemas.microsoft.com/office/drawing/2014/main" id="{844A8C5D-6303-46C3-71D9-8BF855D1D02A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12063" y="2205227"/>
            <a:ext cx="4718304" cy="762000"/>
          </a:xfrm>
          <a:prstGeom prst="rect">
            <a:avLst/>
          </a:prstGeom>
        </p:spPr>
      </p:pic>
      <p:sp>
        <p:nvSpPr>
          <p:cNvPr id="12" name="object 12">
            <a:extLst>
              <a:ext uri="{FF2B5EF4-FFF2-40B4-BE49-F238E27FC236}">
                <a16:creationId xmlns:a16="http://schemas.microsoft.com/office/drawing/2014/main" id="{C2561DBD-769C-D3A7-8CCB-B10B38D4261D}"/>
              </a:ext>
            </a:extLst>
          </p:cNvPr>
          <p:cNvSpPr txBox="1"/>
          <p:nvPr/>
        </p:nvSpPr>
        <p:spPr>
          <a:xfrm>
            <a:off x="6482334" y="105918"/>
            <a:ext cx="5184775" cy="462280"/>
          </a:xfrm>
          <a:prstGeom prst="rect">
            <a:avLst/>
          </a:prstGeom>
          <a:solidFill>
            <a:schemeClr val="bg1"/>
          </a:solidFill>
          <a:ln w="38100">
            <a:solidFill>
              <a:srgbClr val="ED037C"/>
            </a:solidFill>
          </a:ln>
        </p:spPr>
        <p:txBody>
          <a:bodyPr vert="horz" wrap="square" lIns="0" tIns="37465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295"/>
              </a:spcBef>
            </a:pPr>
            <a:r>
              <a:rPr sz="2400" dirty="0">
                <a:latin typeface="Arial MT"/>
                <a:cs typeface="Arial MT"/>
              </a:rPr>
              <a:t>What</a:t>
            </a:r>
            <a:r>
              <a:rPr sz="2400" spc="-1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went</a:t>
            </a:r>
            <a:r>
              <a:rPr sz="2400" spc="-1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into</a:t>
            </a:r>
            <a:r>
              <a:rPr sz="2400" spc="-1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this?</a:t>
            </a:r>
            <a:endParaRPr sz="2400" dirty="0">
              <a:latin typeface="Arial MT"/>
              <a:cs typeface="Arial MT"/>
            </a:endParaRPr>
          </a:p>
        </p:txBody>
      </p:sp>
      <p:sp>
        <p:nvSpPr>
          <p:cNvPr id="13" name="object 13">
            <a:extLst>
              <a:ext uri="{FF2B5EF4-FFF2-40B4-BE49-F238E27FC236}">
                <a16:creationId xmlns:a16="http://schemas.microsoft.com/office/drawing/2014/main" id="{A1F12A2E-1760-1894-65C2-1067A08177D0}"/>
              </a:ext>
            </a:extLst>
          </p:cNvPr>
          <p:cNvSpPr txBox="1"/>
          <p:nvPr/>
        </p:nvSpPr>
        <p:spPr>
          <a:xfrm>
            <a:off x="137769" y="6561109"/>
            <a:ext cx="204470" cy="153670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sz="900" dirty="0">
                <a:solidFill>
                  <a:srgbClr val="888888"/>
                </a:solidFill>
                <a:latin typeface="Arial MT"/>
                <a:cs typeface="Arial MT"/>
              </a:rPr>
              <a:t>19</a:t>
            </a:fld>
            <a:endParaRPr sz="900"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14073506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10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900" b="0" i="0" kern="1200">
                <a:solidFill>
                  <a:srgbClr val="888888"/>
                </a:solidFill>
                <a:latin typeface="Arial MT"/>
                <a:ea typeface="+mn-ea"/>
                <a:cs typeface="Arial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ct val="100000"/>
              </a:lnSpc>
              <a:spcBef>
                <a:spcPts val="65"/>
              </a:spcBef>
            </a:pPr>
            <a:fld id="{81D60167-4931-47E6-BA6A-407CBD079E47}" type="slidenum">
              <a:rPr lang="en-CA" spc="-5" smtClean="0"/>
              <a:pPr marL="38100">
                <a:lnSpc>
                  <a:spcPct val="100000"/>
                </a:lnSpc>
                <a:spcBef>
                  <a:spcPts val="65"/>
                </a:spcBef>
              </a:pPr>
              <a:t>2</a:t>
            </a:fld>
            <a:endParaRPr spc="-5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80AF863B-103C-9A3C-9F1A-BDFABDDCBC6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A" dirty="0"/>
              <a:t>How to reach me…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23505" y="1897439"/>
            <a:ext cx="151384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About</a:t>
            </a:r>
            <a:r>
              <a:rPr sz="2400" b="1" u="heavy" spc="-8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2400" b="1" u="heavy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Me: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73967" y="2377430"/>
            <a:ext cx="10496550" cy="2626360"/>
          </a:xfrm>
          <a:prstGeom prst="rect">
            <a:avLst/>
          </a:prstGeom>
        </p:spPr>
        <p:txBody>
          <a:bodyPr vert="horz" wrap="square" lIns="0" tIns="162560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1280"/>
              </a:spcBef>
              <a:buSzPct val="79166"/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 MT"/>
                <a:cs typeface="Arial MT"/>
              </a:rPr>
              <a:t>Contact</a:t>
            </a:r>
            <a:r>
              <a:rPr sz="2400" spc="-3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Information:</a:t>
            </a:r>
          </a:p>
          <a:p>
            <a:pPr marL="919480" lvl="1" indent="-457200">
              <a:lnSpc>
                <a:spcPct val="100000"/>
              </a:lnSpc>
              <a:spcBef>
                <a:spcPts val="1180"/>
              </a:spcBef>
              <a:buSzPct val="79166"/>
              <a:buChar char="•"/>
              <a:tabLst>
                <a:tab pos="918844" algn="l"/>
                <a:tab pos="919480" algn="l"/>
              </a:tabLst>
            </a:pPr>
            <a:r>
              <a:rPr sz="2400" spc="-5" dirty="0">
                <a:latin typeface="Arial MT"/>
                <a:cs typeface="Arial MT"/>
              </a:rPr>
              <a:t>Email:</a:t>
            </a:r>
            <a:r>
              <a:rPr sz="2400" spc="15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lang="en-CA" sz="2400" u="heavy" spc="-5" dirty="0" err="1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 MT"/>
                <a:cs typeface="Arial MT"/>
                <a:hlinkClick r:id="rId2"/>
              </a:rPr>
              <a:t>elisa.zuliani@rotman.utoronto</a:t>
            </a:r>
            <a:r>
              <a:rPr sz="2400" u="heavy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 MT"/>
                <a:cs typeface="Arial MT"/>
                <a:hlinkClick r:id="rId2"/>
              </a:rPr>
              <a:t>.ca</a:t>
            </a:r>
            <a:endParaRPr lang="en-CA" sz="2400" u="heavy" spc="-5" dirty="0">
              <a:solidFill>
                <a:srgbClr val="0000FF"/>
              </a:solidFill>
              <a:uFill>
                <a:solidFill>
                  <a:srgbClr val="0000FF"/>
                </a:solidFill>
              </a:uFill>
              <a:latin typeface="Arial MT"/>
              <a:cs typeface="Arial MT"/>
            </a:endParaRPr>
          </a:p>
          <a:p>
            <a:pPr marL="919480" lvl="1" indent="-457200">
              <a:lnSpc>
                <a:spcPct val="100000"/>
              </a:lnSpc>
              <a:spcBef>
                <a:spcPts val="1180"/>
              </a:spcBef>
              <a:buSzPct val="79166"/>
              <a:buChar char="•"/>
              <a:tabLst>
                <a:tab pos="918844" algn="l"/>
                <a:tab pos="919480" algn="l"/>
              </a:tabLst>
            </a:pPr>
            <a:r>
              <a:rPr lang="en-CA" sz="2400" dirty="0">
                <a:latin typeface="Arial MT"/>
              </a:rPr>
              <a:t>Please put RSM222 in the Subject Line</a:t>
            </a:r>
            <a:endParaRPr sz="2400" dirty="0">
              <a:latin typeface="Arial MT"/>
            </a:endParaRPr>
          </a:p>
          <a:p>
            <a:pPr marL="469900" indent="-457200">
              <a:lnSpc>
                <a:spcPct val="100000"/>
              </a:lnSpc>
              <a:spcBef>
                <a:spcPts val="1175"/>
              </a:spcBef>
              <a:buSzPct val="79166"/>
              <a:buChar char="•"/>
              <a:tabLst>
                <a:tab pos="469265" algn="l"/>
                <a:tab pos="469900" algn="l"/>
              </a:tabLst>
            </a:pPr>
            <a:r>
              <a:rPr sz="2400" spc="-10" dirty="0">
                <a:latin typeface="Arial MT"/>
                <a:cs typeface="Arial MT"/>
              </a:rPr>
              <a:t>Office</a:t>
            </a:r>
            <a:r>
              <a:rPr sz="2400" spc="-4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Hours</a:t>
            </a:r>
            <a:r>
              <a:rPr sz="2400" dirty="0">
                <a:latin typeface="Arial MT"/>
                <a:cs typeface="Arial MT"/>
              </a:rPr>
              <a:t> (No</a:t>
            </a:r>
            <a:r>
              <a:rPr sz="2400" spc="-1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“Set”</a:t>
            </a:r>
            <a:r>
              <a:rPr sz="2400" spc="-65" dirty="0">
                <a:latin typeface="Arial MT"/>
                <a:cs typeface="Arial MT"/>
              </a:rPr>
              <a:t> </a:t>
            </a:r>
            <a:r>
              <a:rPr sz="2400" spc="-20" dirty="0">
                <a:latin typeface="Arial MT"/>
                <a:cs typeface="Arial MT"/>
              </a:rPr>
              <a:t>Times)</a:t>
            </a:r>
            <a:endParaRPr sz="2400" dirty="0">
              <a:latin typeface="Arial MT"/>
              <a:cs typeface="Arial MT"/>
            </a:endParaRPr>
          </a:p>
          <a:p>
            <a:pPr marL="919480" lvl="1" indent="-457200">
              <a:lnSpc>
                <a:spcPct val="100000"/>
              </a:lnSpc>
              <a:spcBef>
                <a:spcPts val="1180"/>
              </a:spcBef>
              <a:buSzPct val="79166"/>
              <a:buFont typeface="Arial MT"/>
              <a:buChar char="•"/>
              <a:tabLst>
                <a:tab pos="918844" algn="l"/>
                <a:tab pos="919480" algn="l"/>
              </a:tabLst>
            </a:pPr>
            <a:r>
              <a:rPr sz="2400" b="1" u="heavy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ZOOM</a:t>
            </a:r>
            <a:r>
              <a:rPr sz="2400" b="1" spc="-25" dirty="0">
                <a:latin typeface="Arial"/>
                <a:cs typeface="Arial"/>
              </a:rPr>
              <a:t> </a:t>
            </a:r>
            <a:r>
              <a:rPr sz="2400" spc="-5" dirty="0">
                <a:latin typeface="Arial MT"/>
                <a:cs typeface="Arial MT"/>
              </a:rPr>
              <a:t>(Can</a:t>
            </a:r>
            <a:r>
              <a:rPr sz="2400" spc="1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set</a:t>
            </a:r>
            <a:r>
              <a:rPr sz="2400" spc="5" dirty="0">
                <a:latin typeface="Arial MT"/>
                <a:cs typeface="Arial MT"/>
              </a:rPr>
              <a:t> </a:t>
            </a:r>
            <a:r>
              <a:rPr sz="2400" spc="-10" dirty="0">
                <a:latin typeface="Arial MT"/>
                <a:cs typeface="Arial MT"/>
              </a:rPr>
              <a:t>up</a:t>
            </a:r>
            <a:r>
              <a:rPr sz="2400" spc="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appointment</a:t>
            </a:r>
            <a:r>
              <a:rPr sz="2400" spc="1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that</a:t>
            </a:r>
            <a:r>
              <a:rPr sz="2400" spc="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day</a:t>
            </a:r>
            <a:r>
              <a:rPr sz="240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or within</a:t>
            </a:r>
            <a:r>
              <a:rPr sz="2400" spc="2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24</a:t>
            </a:r>
            <a:r>
              <a:rPr sz="2400" spc="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hours)</a:t>
            </a:r>
            <a:endParaRPr sz="2400" dirty="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C365AB-9526-26F4-7BB8-F226EC5BF4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>
            <a:extLst>
              <a:ext uri="{FF2B5EF4-FFF2-40B4-BE49-F238E27FC236}">
                <a16:creationId xmlns:a16="http://schemas.microsoft.com/office/drawing/2014/main" id="{081EE688-C937-6ECC-E556-41DC6C061CCF}"/>
              </a:ext>
            </a:extLst>
          </p:cNvPr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900" b="0" i="0" kern="1200">
                <a:solidFill>
                  <a:srgbClr val="888888"/>
                </a:solidFill>
                <a:latin typeface="Arial MT"/>
                <a:ea typeface="+mn-ea"/>
                <a:cs typeface="Arial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ct val="100000"/>
              </a:lnSpc>
              <a:spcBef>
                <a:spcPts val="65"/>
              </a:spcBef>
            </a:pPr>
            <a:fld id="{81D60167-4931-47E6-BA6A-407CBD079E47}" type="slidenum">
              <a:rPr lang="en-CA" spc="-5" smtClean="0"/>
              <a:pPr marL="38100">
                <a:lnSpc>
                  <a:spcPct val="100000"/>
                </a:lnSpc>
                <a:spcBef>
                  <a:spcPts val="65"/>
                </a:spcBef>
              </a:pPr>
              <a:t>20</a:t>
            </a:fld>
            <a:endParaRPr spc="-5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5E2BD5F4-C116-A8E7-7524-013CDAD9B43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25000" lnSpcReduction="20000"/>
          </a:bodyPr>
          <a:lstStyle/>
          <a:p>
            <a:endParaRPr lang="en-US" sz="1800" dirty="0"/>
          </a:p>
          <a:p>
            <a:r>
              <a:rPr lang="en-US" sz="7200" dirty="0"/>
              <a:t>Controlling</a:t>
            </a:r>
          </a:p>
          <a:p>
            <a:endParaRPr lang="en-CA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5A880F0-405C-0E47-E52D-D50330307B10}"/>
              </a:ext>
            </a:extLst>
          </p:cNvPr>
          <p:cNvSpPr/>
          <p:nvPr/>
        </p:nvSpPr>
        <p:spPr>
          <a:xfrm>
            <a:off x="1991544" y="1161728"/>
            <a:ext cx="8568952" cy="100811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control function ensures that plans are being followed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3B6301F-10C8-7DBA-F7DD-01A78AF053F3}"/>
              </a:ext>
            </a:extLst>
          </p:cNvPr>
          <p:cNvSpPr/>
          <p:nvPr/>
        </p:nvSpPr>
        <p:spPr>
          <a:xfrm>
            <a:off x="1991544" y="2852936"/>
            <a:ext cx="8568952" cy="100811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Feedback in the form of performance reports that compare actual results with the budget are an essential part of the control function</a:t>
            </a:r>
          </a:p>
        </p:txBody>
      </p:sp>
      <p:pic>
        <p:nvPicPr>
          <p:cNvPr id="9" name="Picture 8" descr="An arrow hitting a bull's eye target">
            <a:extLst>
              <a:ext uri="{FF2B5EF4-FFF2-40B4-BE49-F238E27FC236}">
                <a16:creationId xmlns:a16="http://schemas.microsoft.com/office/drawing/2014/main" id="{D6D97B3B-2AAD-2990-A39C-EF4F03275FE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5880" y="4437112"/>
            <a:ext cx="1858516" cy="1858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2266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71960" y="1551204"/>
            <a:ext cx="2774197" cy="914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ED037C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3600" dirty="0">
                <a:solidFill>
                  <a:schemeClr val="tx1"/>
                </a:solidFill>
              </a:rPr>
              <a:t>Controlling</a:t>
            </a:r>
          </a:p>
        </p:txBody>
      </p:sp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7768" y="764704"/>
            <a:ext cx="7949773" cy="5682266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34550E54-99D5-CDB7-832C-5B2F6EC462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361" y="114672"/>
            <a:ext cx="9601067" cy="506016"/>
          </a:xfrm>
        </p:spPr>
        <p:txBody>
          <a:bodyPr/>
          <a:lstStyle/>
          <a:p>
            <a:r>
              <a:rPr lang="en-CA" sz="1800" dirty="0">
                <a:latin typeface="Arial" panose="020B0604020202020204" pitchFamily="34" charset="0"/>
                <a:cs typeface="Arial" panose="020B0604020202020204" pitchFamily="34" charset="0"/>
              </a:rPr>
              <a:t>Role of Management Accounting</a:t>
            </a:r>
            <a:endParaRPr lang="en-US" sz="1800" dirty="0"/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4942228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5E2B13-C647-9664-7BB2-6358486FF6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>
            <a:extLst>
              <a:ext uri="{FF2B5EF4-FFF2-40B4-BE49-F238E27FC236}">
                <a16:creationId xmlns:a16="http://schemas.microsoft.com/office/drawing/2014/main" id="{0BC7C266-A283-41CA-59D2-0841CD255581}"/>
              </a:ext>
            </a:extLst>
          </p:cNvPr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900" b="0" i="0" kern="1200">
                <a:solidFill>
                  <a:srgbClr val="888888"/>
                </a:solidFill>
                <a:latin typeface="Arial MT"/>
                <a:ea typeface="+mn-ea"/>
                <a:cs typeface="Arial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ct val="100000"/>
              </a:lnSpc>
              <a:spcBef>
                <a:spcPts val="65"/>
              </a:spcBef>
            </a:pPr>
            <a:fld id="{81D60167-4931-47E6-BA6A-407CBD079E47}" type="slidenum">
              <a:rPr lang="en-CA" spc="-5" smtClean="0"/>
              <a:pPr marL="38100">
                <a:lnSpc>
                  <a:spcPct val="100000"/>
                </a:lnSpc>
                <a:spcBef>
                  <a:spcPts val="65"/>
                </a:spcBef>
              </a:pPr>
              <a:t>22</a:t>
            </a:fld>
            <a:endParaRPr spc="-5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B0E72AD0-B0CC-2606-04BB-7F01F2F1637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25000" lnSpcReduction="20000"/>
          </a:bodyPr>
          <a:lstStyle/>
          <a:p>
            <a:endParaRPr lang="en-US" sz="1800" dirty="0"/>
          </a:p>
          <a:p>
            <a:r>
              <a:rPr lang="en-US" sz="7200" dirty="0"/>
              <a:t>Corporate Governance</a:t>
            </a:r>
          </a:p>
          <a:p>
            <a:endParaRPr lang="en-CA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5C0E0B8-5956-DED4-2D88-E86932FB7F88}"/>
              </a:ext>
            </a:extLst>
          </p:cNvPr>
          <p:cNvSpPr/>
          <p:nvPr/>
        </p:nvSpPr>
        <p:spPr>
          <a:xfrm>
            <a:off x="1703512" y="1484784"/>
            <a:ext cx="1556940" cy="9144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Board of Directors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29EEF8F-71A5-C61B-CC62-6DA57D2E6D11}"/>
              </a:ext>
            </a:extLst>
          </p:cNvPr>
          <p:cNvSpPr/>
          <p:nvPr/>
        </p:nvSpPr>
        <p:spPr>
          <a:xfrm>
            <a:off x="4539060" y="3044790"/>
            <a:ext cx="2133004" cy="9144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 Management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2DEE973-E7DB-303E-403F-35B3009CDB79}"/>
              </a:ext>
            </a:extLst>
          </p:cNvPr>
          <p:cNvSpPr/>
          <p:nvPr/>
        </p:nvSpPr>
        <p:spPr>
          <a:xfrm>
            <a:off x="8040216" y="4437112"/>
            <a:ext cx="2133004" cy="9144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Shareholders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ED2B099-604E-EB39-9010-D6FA0E11626A}"/>
              </a:ext>
            </a:extLst>
          </p:cNvPr>
          <p:cNvCxnSpPr>
            <a:cxnSpLocks/>
          </p:cNvCxnSpPr>
          <p:nvPr/>
        </p:nvCxnSpPr>
        <p:spPr>
          <a:xfrm>
            <a:off x="3260452" y="1968860"/>
            <a:ext cx="2115468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B7DFC67-5F31-61DD-1AC6-353E4BF301C5}"/>
              </a:ext>
            </a:extLst>
          </p:cNvPr>
          <p:cNvCxnSpPr>
            <a:cxnSpLocks/>
          </p:cNvCxnSpPr>
          <p:nvPr/>
        </p:nvCxnSpPr>
        <p:spPr>
          <a:xfrm>
            <a:off x="6672064" y="3501990"/>
            <a:ext cx="2304256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7A62B03-F541-A7AE-5D09-53FD163FE1D5}"/>
              </a:ext>
            </a:extLst>
          </p:cNvPr>
          <p:cNvCxnSpPr>
            <a:cxnSpLocks/>
          </p:cNvCxnSpPr>
          <p:nvPr/>
        </p:nvCxnSpPr>
        <p:spPr>
          <a:xfrm>
            <a:off x="5360690" y="1968860"/>
            <a:ext cx="0" cy="112795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C54C10E-49B6-95A3-562D-66E5E5C1F59F}"/>
              </a:ext>
            </a:extLst>
          </p:cNvPr>
          <p:cNvCxnSpPr>
            <a:cxnSpLocks/>
          </p:cNvCxnSpPr>
          <p:nvPr/>
        </p:nvCxnSpPr>
        <p:spPr>
          <a:xfrm>
            <a:off x="8976320" y="3501990"/>
            <a:ext cx="0" cy="93512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3B9348BF-4FB9-35A2-4295-CA6F3BA27DAE}"/>
              </a:ext>
            </a:extLst>
          </p:cNvPr>
          <p:cNvSpPr txBox="1"/>
          <p:nvPr/>
        </p:nvSpPr>
        <p:spPr>
          <a:xfrm>
            <a:off x="3503712" y="1667145"/>
            <a:ext cx="17856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>
                <a:latin typeface="Arial" panose="020B0604020202020204" pitchFamily="34" charset="0"/>
                <a:cs typeface="Arial" panose="020B0604020202020204" pitchFamily="34" charset="0"/>
              </a:rPr>
              <a:t>Incentives &amp; Monitoring for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2EE74A4-F471-A016-C823-4067FFB27918}"/>
              </a:ext>
            </a:extLst>
          </p:cNvPr>
          <p:cNvSpPr txBox="1"/>
          <p:nvPr/>
        </p:nvSpPr>
        <p:spPr>
          <a:xfrm>
            <a:off x="7117559" y="3161808"/>
            <a:ext cx="17009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>
                <a:latin typeface="Arial" panose="020B0604020202020204" pitchFamily="34" charset="0"/>
                <a:cs typeface="Arial" panose="020B0604020202020204" pitchFamily="34" charset="0"/>
              </a:rPr>
              <a:t>To pursue objectives of</a:t>
            </a:r>
          </a:p>
        </p:txBody>
      </p:sp>
    </p:spTree>
    <p:extLst>
      <p:ext uri="{BB962C8B-B14F-4D97-AF65-F5344CB8AC3E}">
        <p14:creationId xmlns:p14="http://schemas.microsoft.com/office/powerpoint/2010/main" val="34690955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1E4B58-C032-FF3D-64B5-DA2189F0FD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>
            <a:extLst>
              <a:ext uri="{FF2B5EF4-FFF2-40B4-BE49-F238E27FC236}">
                <a16:creationId xmlns:a16="http://schemas.microsoft.com/office/drawing/2014/main" id="{5D3CECF4-18C5-2F32-F5DB-A49C3AAAFADB}"/>
              </a:ext>
            </a:extLst>
          </p:cNvPr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900" b="0" i="0" kern="1200">
                <a:solidFill>
                  <a:srgbClr val="888888"/>
                </a:solidFill>
                <a:latin typeface="Arial MT"/>
                <a:ea typeface="+mn-ea"/>
                <a:cs typeface="Arial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ct val="100000"/>
              </a:lnSpc>
              <a:spcBef>
                <a:spcPts val="65"/>
              </a:spcBef>
            </a:pPr>
            <a:fld id="{81D60167-4931-47E6-BA6A-407CBD079E47}" type="slidenum">
              <a:rPr lang="en-CA" spc="-5" smtClean="0"/>
              <a:pPr marL="38100">
                <a:lnSpc>
                  <a:spcPct val="100000"/>
                </a:lnSpc>
                <a:spcBef>
                  <a:spcPts val="65"/>
                </a:spcBef>
              </a:pPr>
              <a:t>23</a:t>
            </a:fld>
            <a:endParaRPr spc="-5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3D0EA371-D4B0-95CE-3C81-173D1E7E2CC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25000" lnSpcReduction="20000"/>
          </a:bodyPr>
          <a:lstStyle/>
          <a:p>
            <a:endParaRPr lang="en-US" sz="1800" dirty="0"/>
          </a:p>
          <a:p>
            <a:r>
              <a:rPr lang="en-US" sz="7200" dirty="0"/>
              <a:t>Corporate Governance</a:t>
            </a:r>
          </a:p>
          <a:p>
            <a:endParaRPr lang="en-CA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CB4F544-02D6-4B28-CDBA-99EC2748EC50}"/>
              </a:ext>
            </a:extLst>
          </p:cNvPr>
          <p:cNvSpPr/>
          <p:nvPr/>
        </p:nvSpPr>
        <p:spPr>
          <a:xfrm>
            <a:off x="1559496" y="1268760"/>
            <a:ext cx="8064896" cy="914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 effective corporate governance system should also protect the interest of the company’s other </a:t>
            </a:r>
            <a:r>
              <a:rPr lang="en-CA" b="1" u="sng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stakeholders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0160883-9835-34B5-4306-BCB720EA7375}"/>
              </a:ext>
            </a:extLst>
          </p:cNvPr>
          <p:cNvSpPr/>
          <p:nvPr/>
        </p:nvSpPr>
        <p:spPr>
          <a:xfrm>
            <a:off x="3643892" y="3429000"/>
            <a:ext cx="1492002" cy="9144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Customers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70B4C5-66D0-4191-6812-13C9C4CCD6C6}"/>
              </a:ext>
            </a:extLst>
          </p:cNvPr>
          <p:cNvSpPr/>
          <p:nvPr/>
        </p:nvSpPr>
        <p:spPr>
          <a:xfrm>
            <a:off x="1586732" y="3429000"/>
            <a:ext cx="1556940" cy="9144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Employees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2031C71-1641-E590-DB1B-90E124A81FE4}"/>
              </a:ext>
            </a:extLst>
          </p:cNvPr>
          <p:cNvSpPr/>
          <p:nvPr/>
        </p:nvSpPr>
        <p:spPr>
          <a:xfrm>
            <a:off x="5879976" y="3448546"/>
            <a:ext cx="1412924" cy="9144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Creditors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D8D10B0-7A21-496D-8AF5-B417C7011665}"/>
              </a:ext>
            </a:extLst>
          </p:cNvPr>
          <p:cNvSpPr/>
          <p:nvPr/>
        </p:nvSpPr>
        <p:spPr>
          <a:xfrm>
            <a:off x="8112224" y="3446264"/>
            <a:ext cx="1512168" cy="9144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Suppliers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585CEF3-7A3E-7913-6E5A-FB2559D19AF5}"/>
              </a:ext>
            </a:extLst>
          </p:cNvPr>
          <p:cNvSpPr/>
          <p:nvPr/>
        </p:nvSpPr>
        <p:spPr>
          <a:xfrm>
            <a:off x="2351584" y="5013176"/>
            <a:ext cx="7416823" cy="9144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 the communities in which the company operates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FA03556-43FF-0AA5-7D07-ED046CFD5D23}"/>
              </a:ext>
            </a:extLst>
          </p:cNvPr>
          <p:cNvCxnSpPr>
            <a:cxnSpLocks/>
          </p:cNvCxnSpPr>
          <p:nvPr/>
        </p:nvCxnSpPr>
        <p:spPr>
          <a:xfrm>
            <a:off x="2063552" y="2802632"/>
            <a:ext cx="6768752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3B7F9F3-8BD7-A7BE-C329-B2D424DF348C}"/>
              </a:ext>
            </a:extLst>
          </p:cNvPr>
          <p:cNvCxnSpPr>
            <a:cxnSpLocks/>
          </p:cNvCxnSpPr>
          <p:nvPr/>
        </p:nvCxnSpPr>
        <p:spPr>
          <a:xfrm>
            <a:off x="2063552" y="2802632"/>
            <a:ext cx="0" cy="48235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83FCFAE-0ECF-95FC-D472-C4C811EB0ABE}"/>
              </a:ext>
            </a:extLst>
          </p:cNvPr>
          <p:cNvCxnSpPr>
            <a:cxnSpLocks/>
          </p:cNvCxnSpPr>
          <p:nvPr/>
        </p:nvCxnSpPr>
        <p:spPr>
          <a:xfrm>
            <a:off x="4367808" y="2802632"/>
            <a:ext cx="0" cy="48235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4888F86-A43D-839E-03DB-8E08785F8786}"/>
              </a:ext>
            </a:extLst>
          </p:cNvPr>
          <p:cNvCxnSpPr>
            <a:cxnSpLocks/>
          </p:cNvCxnSpPr>
          <p:nvPr/>
        </p:nvCxnSpPr>
        <p:spPr>
          <a:xfrm>
            <a:off x="6528048" y="2802632"/>
            <a:ext cx="0" cy="48235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813F432-F4C6-D362-7006-898B2A5760CE}"/>
              </a:ext>
            </a:extLst>
          </p:cNvPr>
          <p:cNvCxnSpPr>
            <a:cxnSpLocks/>
          </p:cNvCxnSpPr>
          <p:nvPr/>
        </p:nvCxnSpPr>
        <p:spPr>
          <a:xfrm>
            <a:off x="8833582" y="2802632"/>
            <a:ext cx="0" cy="48235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D31D30C-D7E1-2553-1E54-D19AC1D9D1EC}"/>
              </a:ext>
            </a:extLst>
          </p:cNvPr>
          <p:cNvCxnSpPr>
            <a:cxnSpLocks/>
          </p:cNvCxnSpPr>
          <p:nvPr/>
        </p:nvCxnSpPr>
        <p:spPr>
          <a:xfrm>
            <a:off x="5519936" y="2183160"/>
            <a:ext cx="0" cy="283001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01520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D77554-840F-14C5-A2F1-F8EF72AB6D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>
            <a:extLst>
              <a:ext uri="{FF2B5EF4-FFF2-40B4-BE49-F238E27FC236}">
                <a16:creationId xmlns:a16="http://schemas.microsoft.com/office/drawing/2014/main" id="{240E8B80-879C-C499-09C7-A3EBCDA77C31}"/>
              </a:ext>
            </a:extLst>
          </p:cNvPr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900" b="0" i="0" kern="1200">
                <a:solidFill>
                  <a:srgbClr val="888888"/>
                </a:solidFill>
                <a:latin typeface="Arial MT"/>
                <a:ea typeface="+mn-ea"/>
                <a:cs typeface="Arial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ct val="100000"/>
              </a:lnSpc>
              <a:spcBef>
                <a:spcPts val="65"/>
              </a:spcBef>
            </a:pPr>
            <a:fld id="{81D60167-4931-47E6-BA6A-407CBD079E47}" type="slidenum">
              <a:rPr lang="en-CA" spc="-5" smtClean="0"/>
              <a:pPr marL="38100">
                <a:lnSpc>
                  <a:spcPct val="100000"/>
                </a:lnSpc>
                <a:spcBef>
                  <a:spcPts val="65"/>
                </a:spcBef>
              </a:pPr>
              <a:t>24</a:t>
            </a:fld>
            <a:endParaRPr spc="-5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839F47C0-636D-5669-00A1-0F2C90DA80D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25000" lnSpcReduction="20000"/>
          </a:bodyPr>
          <a:lstStyle/>
          <a:p>
            <a:endParaRPr lang="en-US" sz="1800" dirty="0"/>
          </a:p>
          <a:p>
            <a:r>
              <a:rPr lang="en-US" sz="7200" dirty="0"/>
              <a:t>Corporate Social Responsibility</a:t>
            </a:r>
          </a:p>
          <a:p>
            <a:endParaRPr lang="en-CA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0EC9D27-8A6B-0BD6-CA1E-1BFA02403E23}"/>
              </a:ext>
            </a:extLst>
          </p:cNvPr>
          <p:cNvSpPr/>
          <p:nvPr/>
        </p:nvSpPr>
        <p:spPr>
          <a:xfrm>
            <a:off x="1559496" y="1268760"/>
            <a:ext cx="8064896" cy="914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Corporate social responsibility (CSR) is a concept whereby organizations consider the needs of all stakeholders when making decisions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BF25A53-9A3A-8E1A-DDD0-5835A5BCB6ED}"/>
              </a:ext>
            </a:extLst>
          </p:cNvPr>
          <p:cNvSpPr/>
          <p:nvPr/>
        </p:nvSpPr>
        <p:spPr>
          <a:xfrm>
            <a:off x="465611" y="3454400"/>
            <a:ext cx="1296144" cy="9144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Customers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E7A7DD8-E69A-4739-18FA-F7EB7D2A795C}"/>
              </a:ext>
            </a:extLst>
          </p:cNvPr>
          <p:cNvSpPr/>
          <p:nvPr/>
        </p:nvSpPr>
        <p:spPr>
          <a:xfrm>
            <a:off x="2063552" y="3460998"/>
            <a:ext cx="1410534" cy="9144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Employees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9BF9AA-690C-3E98-EBF9-6F88A17D66CE}"/>
              </a:ext>
            </a:extLst>
          </p:cNvPr>
          <p:cNvSpPr/>
          <p:nvPr/>
        </p:nvSpPr>
        <p:spPr>
          <a:xfrm>
            <a:off x="3644775" y="3452490"/>
            <a:ext cx="1296144" cy="9144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Suppliers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83CC6C3-0715-0327-F78D-C554E13ADA74}"/>
              </a:ext>
            </a:extLst>
          </p:cNvPr>
          <p:cNvSpPr/>
          <p:nvPr/>
        </p:nvSpPr>
        <p:spPr>
          <a:xfrm>
            <a:off x="5111609" y="3429000"/>
            <a:ext cx="1554550" cy="9144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Communities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07ABDAC-7077-11D7-7101-EFDBD3C984D8}"/>
              </a:ext>
            </a:extLst>
          </p:cNvPr>
          <p:cNvSpPr/>
          <p:nvPr/>
        </p:nvSpPr>
        <p:spPr>
          <a:xfrm>
            <a:off x="6888088" y="3452490"/>
            <a:ext cx="1642419" cy="9144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Shareholders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76248CB-1DC4-F325-422C-9936A6BD0F45}"/>
              </a:ext>
            </a:extLst>
          </p:cNvPr>
          <p:cNvSpPr/>
          <p:nvPr/>
        </p:nvSpPr>
        <p:spPr>
          <a:xfrm>
            <a:off x="8760296" y="3429000"/>
            <a:ext cx="2016224" cy="9144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Environmental &amp; Human Rights Advocates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D0BA507-CC8F-CD34-F8C4-15514548B4D7}"/>
              </a:ext>
            </a:extLst>
          </p:cNvPr>
          <p:cNvSpPr/>
          <p:nvPr/>
        </p:nvSpPr>
        <p:spPr>
          <a:xfrm>
            <a:off x="2351584" y="5013176"/>
            <a:ext cx="7416823" cy="9144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CSR extends beyond legal compliance to include voluntary actions that satisfy stakeholder expectations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B33E0ED-6E81-41CA-715C-E23C5134B846}"/>
              </a:ext>
            </a:extLst>
          </p:cNvPr>
          <p:cNvCxnSpPr>
            <a:cxnSpLocks/>
          </p:cNvCxnSpPr>
          <p:nvPr/>
        </p:nvCxnSpPr>
        <p:spPr>
          <a:xfrm>
            <a:off x="5303912" y="2183160"/>
            <a:ext cx="0" cy="619472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A1DFE25-BA55-E0DD-8C49-4A5FE25FAF7C}"/>
              </a:ext>
            </a:extLst>
          </p:cNvPr>
          <p:cNvCxnSpPr>
            <a:cxnSpLocks/>
          </p:cNvCxnSpPr>
          <p:nvPr/>
        </p:nvCxnSpPr>
        <p:spPr>
          <a:xfrm>
            <a:off x="947428" y="2802632"/>
            <a:ext cx="8712968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973225C-D892-1523-47E7-6DF04847D3A9}"/>
              </a:ext>
            </a:extLst>
          </p:cNvPr>
          <p:cNvCxnSpPr>
            <a:cxnSpLocks/>
          </p:cNvCxnSpPr>
          <p:nvPr/>
        </p:nvCxnSpPr>
        <p:spPr>
          <a:xfrm>
            <a:off x="947428" y="2802632"/>
            <a:ext cx="0" cy="48235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C413442-5E76-2D4A-F994-6FF320FCFF9C}"/>
              </a:ext>
            </a:extLst>
          </p:cNvPr>
          <p:cNvCxnSpPr/>
          <p:nvPr/>
        </p:nvCxnSpPr>
        <p:spPr>
          <a:xfrm>
            <a:off x="2711624" y="2802632"/>
            <a:ext cx="0" cy="48235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E362DD3-0134-397E-57AD-6538AB6A736F}"/>
              </a:ext>
            </a:extLst>
          </p:cNvPr>
          <p:cNvCxnSpPr/>
          <p:nvPr/>
        </p:nvCxnSpPr>
        <p:spPr>
          <a:xfrm>
            <a:off x="4223792" y="2802632"/>
            <a:ext cx="0" cy="48235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2532B6E-7CDA-B2D4-F6F4-96C5914BF54A}"/>
              </a:ext>
            </a:extLst>
          </p:cNvPr>
          <p:cNvCxnSpPr/>
          <p:nvPr/>
        </p:nvCxnSpPr>
        <p:spPr>
          <a:xfrm>
            <a:off x="5807968" y="2802632"/>
            <a:ext cx="0" cy="48235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08DCB88-7148-B323-3A21-C97F33F607A5}"/>
              </a:ext>
            </a:extLst>
          </p:cNvPr>
          <p:cNvCxnSpPr/>
          <p:nvPr/>
        </p:nvCxnSpPr>
        <p:spPr>
          <a:xfrm>
            <a:off x="7608168" y="2802632"/>
            <a:ext cx="0" cy="48235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19D3C4D-D68E-4024-392E-8E6E5F34415C}"/>
              </a:ext>
            </a:extLst>
          </p:cNvPr>
          <p:cNvCxnSpPr/>
          <p:nvPr/>
        </p:nvCxnSpPr>
        <p:spPr>
          <a:xfrm>
            <a:off x="9642388" y="2802632"/>
            <a:ext cx="0" cy="48235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84510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4A90F1-07B9-83D5-5144-75BE40D399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>
            <a:extLst>
              <a:ext uri="{FF2B5EF4-FFF2-40B4-BE49-F238E27FC236}">
                <a16:creationId xmlns:a16="http://schemas.microsoft.com/office/drawing/2014/main" id="{038998EB-78FE-0C88-5CE3-357188179639}"/>
              </a:ext>
            </a:extLst>
          </p:cNvPr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900" b="0" i="0" kern="1200">
                <a:solidFill>
                  <a:srgbClr val="888888"/>
                </a:solidFill>
                <a:latin typeface="Arial MT"/>
                <a:ea typeface="+mn-ea"/>
                <a:cs typeface="Arial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ct val="100000"/>
              </a:lnSpc>
              <a:spcBef>
                <a:spcPts val="65"/>
              </a:spcBef>
            </a:pPr>
            <a:fld id="{81D60167-4931-47E6-BA6A-407CBD079E47}" type="slidenum">
              <a:rPr lang="en-CA" spc="-5" smtClean="0"/>
              <a:pPr marL="38100">
                <a:lnSpc>
                  <a:spcPct val="100000"/>
                </a:lnSpc>
                <a:spcBef>
                  <a:spcPts val="65"/>
                </a:spcBef>
              </a:pPr>
              <a:t>25</a:t>
            </a:fld>
            <a:endParaRPr spc="-5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E669946E-6A33-C7BE-DC13-1093FF7F4CA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25000" lnSpcReduction="20000"/>
          </a:bodyPr>
          <a:lstStyle/>
          <a:p>
            <a:endParaRPr lang="en-US" sz="1800" dirty="0"/>
          </a:p>
          <a:p>
            <a:r>
              <a:rPr lang="en-US" sz="7200" dirty="0"/>
              <a:t>Ethics</a:t>
            </a:r>
          </a:p>
          <a:p>
            <a:endParaRPr lang="en-CA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A4FE32B-5171-A12A-F463-B985CACDDD95}"/>
              </a:ext>
            </a:extLst>
          </p:cNvPr>
          <p:cNvSpPr/>
          <p:nvPr/>
        </p:nvSpPr>
        <p:spPr>
          <a:xfrm>
            <a:off x="1919536" y="962720"/>
            <a:ext cx="8568952" cy="100811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Ethical standards in business are essential for a smooth functioning advanced market economy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92ED34B-5624-718C-39E9-72D334907087}"/>
              </a:ext>
            </a:extLst>
          </p:cNvPr>
          <p:cNvSpPr/>
          <p:nvPr/>
        </p:nvSpPr>
        <p:spPr>
          <a:xfrm>
            <a:off x="1919536" y="3188655"/>
            <a:ext cx="8712968" cy="91440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Without ethical standards in business, the economy, and all of us who depend on it for jobs, goods and services, would suffer</a:t>
            </a:r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2A642D40-0136-B9CF-D033-BB1406C5738C}"/>
              </a:ext>
            </a:extLst>
          </p:cNvPr>
          <p:cNvSpPr/>
          <p:nvPr/>
        </p:nvSpPr>
        <p:spPr>
          <a:xfrm>
            <a:off x="5710042" y="2229892"/>
            <a:ext cx="484632" cy="720080"/>
          </a:xfrm>
          <a:prstGeom prst="downArrow">
            <a:avLst>
              <a:gd name="adj1" fmla="val 68344"/>
              <a:gd name="adj2" fmla="val 50000"/>
            </a:avLst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3132285-310A-1BD5-E9D3-8195D85D6DC0}"/>
              </a:ext>
            </a:extLst>
          </p:cNvPr>
          <p:cNvSpPr/>
          <p:nvPr/>
        </p:nvSpPr>
        <p:spPr>
          <a:xfrm>
            <a:off x="1919536" y="5320878"/>
            <a:ext cx="8712968" cy="914400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Abandoning ethical standards in business would lead to a lower quality of life with less desirable and services at higher prices</a:t>
            </a:r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156E6EE9-1705-1BC8-717B-1397773D9999}"/>
              </a:ext>
            </a:extLst>
          </p:cNvPr>
          <p:cNvSpPr/>
          <p:nvPr/>
        </p:nvSpPr>
        <p:spPr>
          <a:xfrm>
            <a:off x="5710042" y="4363460"/>
            <a:ext cx="484632" cy="720080"/>
          </a:xfrm>
          <a:prstGeom prst="downArrow">
            <a:avLst>
              <a:gd name="adj1" fmla="val 68344"/>
              <a:gd name="adj2" fmla="val 50000"/>
            </a:avLst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589525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id="{2EB724E0-A4C8-CF3E-38A7-228CB5BB46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3071" y="260648"/>
            <a:ext cx="9601067" cy="506016"/>
          </a:xfrm>
        </p:spPr>
        <p:txBody>
          <a:bodyPr/>
          <a:lstStyle/>
          <a:p>
            <a:r>
              <a:rPr lang="en-CA" sz="1800" dirty="0"/>
              <a:t>Ethical Conduct and Social Responsibility</a:t>
            </a:r>
            <a:endParaRPr lang="en-US" sz="1800" dirty="0"/>
          </a:p>
          <a:p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4"/>
          </p:nvPr>
        </p:nvSpPr>
        <p:spPr/>
        <p:txBody>
          <a:bodyPr>
            <a:normAutofit/>
          </a:bodyPr>
          <a:lstStyle/>
          <a:p>
            <a:r>
              <a:rPr lang="en-CA" sz="2400" spc="-5" dirty="0">
                <a:solidFill>
                  <a:schemeClr val="tx1"/>
                </a:solidFill>
                <a:latin typeface="Arial MT"/>
              </a:rPr>
              <a:t>Virtually all managerial accounting practices developed to maximize profits</a:t>
            </a:r>
          </a:p>
          <a:p>
            <a:r>
              <a:rPr lang="en-CA" sz="2400" spc="-5" dirty="0">
                <a:solidFill>
                  <a:schemeClr val="tx1"/>
                </a:solidFill>
                <a:latin typeface="Arial MT"/>
              </a:rPr>
              <a:t>Ethical behaviour involves choosing actions that are right, proper and just</a:t>
            </a:r>
          </a:p>
          <a:p>
            <a:r>
              <a:rPr lang="en-CA" sz="2400" spc="-5" dirty="0">
                <a:solidFill>
                  <a:schemeClr val="tx1"/>
                </a:solidFill>
                <a:latin typeface="Arial MT"/>
              </a:rPr>
              <a:t>“teaching ethical decision making and principled reasoning” – Michael Josephson</a:t>
            </a:r>
          </a:p>
          <a:p>
            <a:pPr lvl="1"/>
            <a:r>
              <a:rPr lang="en-CA" sz="2400" spc="-5" dirty="0">
                <a:solidFill>
                  <a:schemeClr val="tx1"/>
                </a:solidFill>
                <a:latin typeface="Arial MT"/>
              </a:rPr>
              <a:t>For moral or ethical education to have meaning, there must be agreement on the values that are considered “right” </a:t>
            </a:r>
          </a:p>
          <a:p>
            <a:pPr lvl="1"/>
            <a:r>
              <a:rPr lang="en-CA" sz="2400" spc="-5" dirty="0">
                <a:solidFill>
                  <a:schemeClr val="tx1"/>
                </a:solidFill>
                <a:latin typeface="Arial MT"/>
              </a:rPr>
              <a:t>core values referred  to include honesty, integrity, promise keeping, fairness, respect for others, responsible citizenship, accountability</a:t>
            </a:r>
          </a:p>
          <a:p>
            <a:r>
              <a:rPr lang="en-CA" sz="2400" spc="-5" dirty="0">
                <a:solidFill>
                  <a:schemeClr val="tx1"/>
                </a:solidFill>
                <a:latin typeface="Arial MT"/>
              </a:rPr>
              <a:t>Subprime mortgage crisis highlights the importance of ethical considerations as some banks tried to increase profits by lending more money than people could reasonably afford</a:t>
            </a:r>
          </a:p>
          <a:p>
            <a:pPr lvl="1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1818669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 txBox="1">
            <a:spLocks/>
          </p:cNvSpPr>
          <p:nvPr/>
        </p:nvSpPr>
        <p:spPr>
          <a:xfrm>
            <a:off x="292308" y="1411481"/>
            <a:ext cx="11607384" cy="51841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The scandal resulted in $185 million in fines and resignation of CEO John </a:t>
            </a:r>
            <a:r>
              <a:rPr lang="en-US" dirty="0" err="1">
                <a:latin typeface="Helvetica" charset="0"/>
                <a:ea typeface="Helvetica" charset="0"/>
                <a:cs typeface="Helvetica" charset="0"/>
              </a:rPr>
              <a:t>Stumpf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Warren Buffet blames the fraud scandal at Wells Fargo on a case of”</a:t>
            </a:r>
          </a:p>
          <a:p>
            <a:pPr lvl="1"/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Misplaced incentives</a:t>
            </a:r>
          </a:p>
          <a:p>
            <a:pPr lvl="1"/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“huge, huge error” of ignoring whistleblowers</a:t>
            </a:r>
          </a:p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Buffet said “You have to be very careful what you incentivize”</a:t>
            </a:r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A6AA7F0A-8B43-7F33-4EFB-58A4662F703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Helvetica"/>
                <a:cs typeface="Helvetica"/>
              </a:rPr>
              <a:t>Wells Fargo Scandal</a:t>
            </a:r>
            <a:endParaRPr lang="en-CA" dirty="0"/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  <a:latin typeface="Helvetica"/>
                <a:cs typeface="Helvetica"/>
              </a:rPr>
              <a:t>Wells Fargo Scandal</a:t>
            </a:r>
          </a:p>
        </p:txBody>
      </p:sp>
    </p:spTree>
    <p:extLst>
      <p:ext uri="{BB962C8B-B14F-4D97-AF65-F5344CB8AC3E}">
        <p14:creationId xmlns:p14="http://schemas.microsoft.com/office/powerpoint/2010/main" val="41855952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id="{AEA5A87F-4FC9-1696-AE82-9A2319AEB9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7060" y="188640"/>
            <a:ext cx="9601067" cy="506016"/>
          </a:xfrm>
        </p:spPr>
        <p:txBody>
          <a:bodyPr/>
          <a:lstStyle/>
          <a:p>
            <a:r>
              <a:rPr lang="en-CA" sz="1800" dirty="0">
                <a:latin typeface="Arial" panose="020B0604020202020204" pitchFamily="34" charset="0"/>
                <a:cs typeface="Arial" panose="020B0604020202020204" pitchFamily="34" charset="0"/>
              </a:rPr>
              <a:t>An Organization’s Mission, Goals and Strategies affect Management Accounting</a:t>
            </a:r>
            <a:endParaRPr lang="en-US" sz="1800" dirty="0"/>
          </a:p>
          <a:p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en-CA" sz="2200" spc="-5" dirty="0">
                <a:solidFill>
                  <a:schemeClr val="tx1"/>
                </a:solidFill>
                <a:latin typeface="Arial MT"/>
              </a:rPr>
              <a:t>To compete effectively, an organization must have consistency among:</a:t>
            </a:r>
          </a:p>
          <a:p>
            <a:pPr lvl="1">
              <a:buFontTx/>
              <a:buChar char="-"/>
            </a:pPr>
            <a:r>
              <a:rPr lang="en-CA" sz="2200" spc="-5" dirty="0">
                <a:solidFill>
                  <a:schemeClr val="tx1"/>
                </a:solidFill>
                <a:latin typeface="Arial MT"/>
              </a:rPr>
              <a:t>Mission</a:t>
            </a:r>
          </a:p>
          <a:p>
            <a:pPr lvl="1">
              <a:buFontTx/>
              <a:buChar char="-"/>
            </a:pPr>
            <a:r>
              <a:rPr lang="en-CA" sz="2200" spc="-5" dirty="0">
                <a:solidFill>
                  <a:schemeClr val="tx1"/>
                </a:solidFill>
                <a:latin typeface="Arial MT"/>
              </a:rPr>
              <a:t>Goals</a:t>
            </a:r>
          </a:p>
          <a:p>
            <a:pPr lvl="1">
              <a:buFontTx/>
              <a:buChar char="-"/>
            </a:pPr>
            <a:r>
              <a:rPr lang="en-CA" sz="2200" spc="-5" dirty="0">
                <a:solidFill>
                  <a:schemeClr val="tx1"/>
                </a:solidFill>
                <a:latin typeface="Arial MT"/>
              </a:rPr>
              <a:t>Strategies</a:t>
            </a:r>
          </a:p>
          <a:p>
            <a:pPr lvl="2"/>
            <a:r>
              <a:rPr lang="en-CA" sz="2200" spc="-5" dirty="0">
                <a:solidFill>
                  <a:schemeClr val="tx1"/>
                </a:solidFill>
                <a:latin typeface="Arial MT"/>
              </a:rPr>
              <a:t>Cost leadership strategy</a:t>
            </a:r>
          </a:p>
          <a:p>
            <a:pPr lvl="2"/>
            <a:r>
              <a:rPr lang="en-CA" sz="2200" spc="-5" dirty="0">
                <a:solidFill>
                  <a:schemeClr val="tx1"/>
                </a:solidFill>
                <a:latin typeface="Arial MT"/>
              </a:rPr>
              <a:t>Product or service differentiation strategy</a:t>
            </a:r>
          </a:p>
          <a:p>
            <a:pPr lvl="2"/>
            <a:r>
              <a:rPr lang="en-CA" sz="2200" spc="-5" dirty="0">
                <a:solidFill>
                  <a:schemeClr val="tx1"/>
                </a:solidFill>
                <a:latin typeface="Arial MT"/>
              </a:rPr>
              <a:t>Market niche strategy</a:t>
            </a:r>
          </a:p>
          <a:p>
            <a:pPr lvl="2"/>
            <a:r>
              <a:rPr lang="en-CA" sz="2200" spc="-5" dirty="0">
                <a:solidFill>
                  <a:schemeClr val="tx1"/>
                </a:solidFill>
                <a:latin typeface="Arial MT"/>
              </a:rPr>
              <a:t>Balanced approach</a:t>
            </a:r>
          </a:p>
          <a:p>
            <a:pPr marL="0" indent="0">
              <a:buNone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0791302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23954" y="2712200"/>
            <a:ext cx="1952786" cy="1348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>
                <a:solidFill>
                  <a:schemeClr val="tx1"/>
                </a:solidFill>
              </a:rPr>
              <a:t>Customers	</a:t>
            </a:r>
          </a:p>
        </p:txBody>
      </p:sp>
      <p:sp>
        <p:nvSpPr>
          <p:cNvPr id="5" name="Right Arrow 4"/>
          <p:cNvSpPr/>
          <p:nvPr/>
        </p:nvSpPr>
        <p:spPr>
          <a:xfrm>
            <a:off x="2367713" y="3147620"/>
            <a:ext cx="978408" cy="484632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rgbClr val="ED03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/>
          <p:cNvSpPr/>
          <p:nvPr/>
        </p:nvSpPr>
        <p:spPr>
          <a:xfrm>
            <a:off x="3391607" y="2712200"/>
            <a:ext cx="1952786" cy="1348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>
                <a:solidFill>
                  <a:schemeClr val="tx1"/>
                </a:solidFill>
              </a:rPr>
              <a:t>Activities</a:t>
            </a:r>
          </a:p>
        </p:txBody>
      </p:sp>
      <p:sp>
        <p:nvSpPr>
          <p:cNvPr id="7" name="Right Arrow 6"/>
          <p:cNvSpPr/>
          <p:nvPr/>
        </p:nvSpPr>
        <p:spPr>
          <a:xfrm>
            <a:off x="5435366" y="3248355"/>
            <a:ext cx="978408" cy="484632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rgbClr val="ED03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Rectangle 7"/>
          <p:cNvSpPr/>
          <p:nvPr/>
        </p:nvSpPr>
        <p:spPr>
          <a:xfrm>
            <a:off x="6504747" y="2816494"/>
            <a:ext cx="1952786" cy="1348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>
                <a:solidFill>
                  <a:schemeClr val="tx1"/>
                </a:solidFill>
              </a:rPr>
              <a:t>Resources</a:t>
            </a:r>
          </a:p>
        </p:txBody>
      </p:sp>
      <p:sp>
        <p:nvSpPr>
          <p:cNvPr id="9" name="Right Arrow 8"/>
          <p:cNvSpPr/>
          <p:nvPr/>
        </p:nvSpPr>
        <p:spPr>
          <a:xfrm>
            <a:off x="8593992" y="3144060"/>
            <a:ext cx="978408" cy="484632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rgbClr val="ED03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Rectangle 10"/>
          <p:cNvSpPr/>
          <p:nvPr/>
        </p:nvSpPr>
        <p:spPr>
          <a:xfrm>
            <a:off x="9708859" y="2816494"/>
            <a:ext cx="1952786" cy="1348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>
                <a:solidFill>
                  <a:schemeClr val="tx1"/>
                </a:solidFill>
              </a:rPr>
              <a:t>Costs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5E65AFC-2A9B-F7C3-958A-48E4266C3C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0391" y="230691"/>
            <a:ext cx="9601067" cy="506016"/>
          </a:xfrm>
        </p:spPr>
        <p:txBody>
          <a:bodyPr/>
          <a:lstStyle/>
          <a:p>
            <a:r>
              <a:rPr lang="en-CA" sz="1800" dirty="0">
                <a:latin typeface="Arial" panose="020B0604020202020204" pitchFamily="34" charset="0"/>
                <a:cs typeface="Arial" panose="020B0604020202020204" pitchFamily="34" charset="0"/>
              </a:rPr>
              <a:t>Key Relationships</a:t>
            </a:r>
            <a:endParaRPr lang="en-US" sz="1800" dirty="0"/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9473205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900" b="0" i="0" kern="1200">
                <a:solidFill>
                  <a:srgbClr val="888888"/>
                </a:solidFill>
                <a:latin typeface="Arial MT"/>
                <a:ea typeface="+mn-ea"/>
                <a:cs typeface="Arial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ct val="100000"/>
              </a:lnSpc>
              <a:spcBef>
                <a:spcPts val="65"/>
              </a:spcBef>
            </a:pPr>
            <a:fld id="{81D60167-4931-47E6-BA6A-407CBD079E47}" type="slidenum">
              <a:rPr lang="en-CA" spc="-5" smtClean="0"/>
              <a:pPr marL="38100">
                <a:lnSpc>
                  <a:spcPct val="100000"/>
                </a:lnSpc>
                <a:spcBef>
                  <a:spcPts val="65"/>
                </a:spcBef>
              </a:pPr>
              <a:t>3</a:t>
            </a:fld>
            <a:endParaRPr spc="-5" dirty="0"/>
          </a:p>
        </p:txBody>
      </p:sp>
      <p:sp>
        <p:nvSpPr>
          <p:cNvPr id="3" name="object 3"/>
          <p:cNvSpPr txBox="1"/>
          <p:nvPr/>
        </p:nvSpPr>
        <p:spPr>
          <a:xfrm>
            <a:off x="414019" y="947673"/>
            <a:ext cx="4296410" cy="2344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80000"/>
              </a:lnSpc>
              <a:spcBef>
                <a:spcPct val="20000"/>
              </a:spcBef>
              <a:spcAft>
                <a:spcPts val="600"/>
              </a:spcAft>
              <a:buSzPct val="80000"/>
            </a:pPr>
            <a:r>
              <a:rPr lang="en-CA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Course Outline Discussion </a:t>
            </a:r>
            <a:endParaRPr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4676210"/>
              </p:ext>
            </p:extLst>
          </p:nvPr>
        </p:nvGraphicFramePr>
        <p:xfrm>
          <a:off x="191344" y="1519770"/>
          <a:ext cx="11617290" cy="531374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9942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647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583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62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0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Description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0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Due</a:t>
                      </a:r>
                      <a:r>
                        <a:rPr sz="2000" b="1" spc="-5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0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Date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0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Weight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091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lang="en-CA" sz="2000" dirty="0">
                          <a:latin typeface="Arial MT"/>
                          <a:cs typeface="Arial MT"/>
                        </a:rPr>
                        <a:t>Weekly Connect Homework</a:t>
                      </a:r>
                      <a:endParaRPr sz="2000" dirty="0">
                        <a:latin typeface="Arial MT"/>
                        <a:cs typeface="Arial MT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lang="en-CA" sz="2000" dirty="0">
                          <a:latin typeface="Arial MT"/>
                          <a:cs typeface="Arial MT"/>
                        </a:rPr>
                        <a:t>Ongoing</a:t>
                      </a:r>
                      <a:endParaRPr sz="2000" dirty="0">
                        <a:latin typeface="Arial MT"/>
                        <a:cs typeface="Arial MT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lang="en-CA" sz="2000" dirty="0">
                          <a:latin typeface="Arial MT"/>
                          <a:cs typeface="Arial MT"/>
                        </a:rPr>
                        <a:t>1</a:t>
                      </a:r>
                      <a:r>
                        <a:rPr sz="2000" dirty="0">
                          <a:latin typeface="Arial MT"/>
                          <a:cs typeface="Arial MT"/>
                        </a:rPr>
                        <a:t>0%</a:t>
                      </a:r>
                    </a:p>
                  </a:txBody>
                  <a:tcPr marL="0" marR="0" marT="387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2000" dirty="0">
                          <a:latin typeface="Arial MT"/>
                          <a:cs typeface="Arial MT"/>
                        </a:rPr>
                        <a:t>Class</a:t>
                      </a:r>
                      <a:r>
                        <a:rPr sz="2000" spc="-4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2000" dirty="0">
                          <a:latin typeface="Arial MT"/>
                          <a:cs typeface="Arial MT"/>
                        </a:rPr>
                        <a:t>Participation</a:t>
                      </a:r>
                    </a:p>
                  </a:txBody>
                  <a:tcPr marL="0" marR="0" marT="393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2000" dirty="0">
                          <a:latin typeface="Arial MT"/>
                          <a:cs typeface="Arial MT"/>
                        </a:rPr>
                        <a:t>Ongoing</a:t>
                      </a:r>
                      <a:endParaRPr sz="2000">
                        <a:latin typeface="Arial MT"/>
                        <a:cs typeface="Arial MT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lang="en-CA" sz="2000" dirty="0">
                          <a:latin typeface="Arial MT"/>
                          <a:cs typeface="Arial MT"/>
                        </a:rPr>
                        <a:t>5</a:t>
                      </a:r>
                      <a:r>
                        <a:rPr sz="2000" dirty="0">
                          <a:latin typeface="Arial MT"/>
                          <a:cs typeface="Arial MT"/>
                        </a:rPr>
                        <a:t>%</a:t>
                      </a:r>
                    </a:p>
                  </a:txBody>
                  <a:tcPr marL="0" marR="0" marT="393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2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lang="en-CA" sz="2000" spc="-30" dirty="0">
                          <a:latin typeface="Arial MT"/>
                          <a:cs typeface="Arial MT"/>
                        </a:rPr>
                        <a:t>Cost Assignment (Individual)</a:t>
                      </a:r>
                      <a:endParaRPr sz="2000" kern="1200" spc="-30" dirty="0">
                        <a:solidFill>
                          <a:schemeClr val="tx1"/>
                        </a:solidFill>
                        <a:latin typeface="Arial MT"/>
                        <a:ea typeface="+mn-ea"/>
                        <a:cs typeface="Arial MT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lang="en-CA" sz="2000" dirty="0">
                          <a:latin typeface="Arial MT"/>
                          <a:cs typeface="Arial MT"/>
                        </a:rPr>
                        <a:t>October 24</a:t>
                      </a:r>
                      <a:r>
                        <a:rPr lang="en-CA" sz="2000" baseline="30000" dirty="0">
                          <a:latin typeface="Arial MT"/>
                          <a:cs typeface="Arial MT"/>
                        </a:rPr>
                        <a:t>th</a:t>
                      </a:r>
                      <a:r>
                        <a:rPr lang="en-CA" sz="2000" dirty="0">
                          <a:latin typeface="Arial MT"/>
                          <a:cs typeface="Arial MT"/>
                        </a:rPr>
                        <a:t> @10pm</a:t>
                      </a:r>
                      <a:endParaRPr sz="2000" dirty="0">
                        <a:latin typeface="Arial MT"/>
                        <a:cs typeface="Arial MT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lang="en-CA" sz="2000" dirty="0">
                          <a:latin typeface="Arial MT"/>
                          <a:cs typeface="Arial MT"/>
                        </a:rPr>
                        <a:t>5%</a:t>
                      </a:r>
                      <a:endParaRPr sz="2000" dirty="0">
                        <a:latin typeface="Arial MT"/>
                        <a:cs typeface="Arial MT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010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lang="en-CA" sz="2000" dirty="0">
                          <a:latin typeface="Arial MT"/>
                          <a:cs typeface="Arial MT"/>
                        </a:rPr>
                        <a:t>Current Events Journal (Group)</a:t>
                      </a:r>
                      <a:endParaRPr sz="2000" dirty="0">
                        <a:latin typeface="Arial MT"/>
                        <a:cs typeface="Arial MT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lang="en-CA" sz="2000" dirty="0">
                          <a:latin typeface="Arial MT"/>
                          <a:cs typeface="Arial MT"/>
                        </a:rPr>
                        <a:t>October 21st@10pm </a:t>
                      </a:r>
                    </a:p>
                    <a:p>
                      <a:pPr marL="9207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lang="en-CA" sz="2000" dirty="0">
                          <a:latin typeface="Arial MT"/>
                          <a:cs typeface="Arial MT"/>
                        </a:rPr>
                        <a:t>(week 3-5 journals)</a:t>
                      </a:r>
                    </a:p>
                    <a:p>
                      <a:pPr marL="9207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lang="en-CA" sz="2000" dirty="0">
                          <a:latin typeface="Arial MT"/>
                          <a:cs typeface="Arial MT"/>
                        </a:rPr>
                        <a:t>November 30 @10pm</a:t>
                      </a:r>
                    </a:p>
                    <a:p>
                      <a:pPr marL="9207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lang="en-CA" sz="2000" dirty="0">
                          <a:latin typeface="Arial MT"/>
                          <a:cs typeface="Arial MT"/>
                        </a:rPr>
                        <a:t>(week 7 – 11 journals)</a:t>
                      </a:r>
                    </a:p>
                    <a:p>
                      <a:pPr marL="9207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lang="en-CA" sz="2000" dirty="0">
                          <a:latin typeface="Arial MT"/>
                          <a:cs typeface="Arial MT"/>
                        </a:rPr>
                        <a:t>Submit in Quercus </a:t>
                      </a:r>
                      <a:r>
                        <a:rPr lang="en-CA" sz="2000" dirty="0" err="1">
                          <a:latin typeface="Arial MT"/>
                          <a:cs typeface="Arial MT"/>
                        </a:rPr>
                        <a:t>dropbox</a:t>
                      </a:r>
                      <a:endParaRPr sz="2000" dirty="0">
                        <a:latin typeface="Arial MT"/>
                        <a:cs typeface="Arial MT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lang="en-CA" sz="2000" dirty="0">
                          <a:latin typeface="Arial MT"/>
                          <a:cs typeface="Arial MT"/>
                        </a:rPr>
                        <a:t>15</a:t>
                      </a:r>
                      <a:r>
                        <a:rPr sz="2000" dirty="0">
                          <a:latin typeface="Arial MT"/>
                          <a:cs typeface="Arial MT"/>
                        </a:rPr>
                        <a:t>%</a:t>
                      </a:r>
                    </a:p>
                  </a:txBody>
                  <a:tcPr marL="0" marR="0" marT="393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010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lang="en-CA" sz="2000" dirty="0">
                          <a:latin typeface="Arial MT"/>
                          <a:cs typeface="Arial MT"/>
                        </a:rPr>
                        <a:t>Midterm</a:t>
                      </a:r>
                      <a:endParaRPr sz="2000" dirty="0">
                        <a:latin typeface="Arial MT"/>
                        <a:cs typeface="Arial MT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lang="en-CA" sz="2000" dirty="0">
                          <a:latin typeface="Arial MT"/>
                          <a:cs typeface="Arial MT"/>
                        </a:rPr>
                        <a:t>Friday, October 17</a:t>
                      </a:r>
                    </a:p>
                    <a:p>
                      <a:pPr marL="9207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lang="en-CA" sz="2000" dirty="0">
                          <a:latin typeface="Arial MT"/>
                          <a:cs typeface="Arial MT"/>
                        </a:rPr>
                        <a:t>7 – 9 pm (tentative)</a:t>
                      </a:r>
                      <a:endParaRPr sz="2000" dirty="0">
                        <a:latin typeface="Arial MT"/>
                        <a:cs typeface="Arial MT"/>
                      </a:endParaRPr>
                    </a:p>
                  </a:txBody>
                  <a:tcPr marL="0" marR="0" marT="3937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lang="en-CA" sz="2000" dirty="0">
                          <a:latin typeface="Arial MT"/>
                          <a:cs typeface="Arial MT"/>
                        </a:rPr>
                        <a:t>30%</a:t>
                      </a:r>
                      <a:endParaRPr sz="2000" dirty="0">
                        <a:latin typeface="Arial MT"/>
                        <a:cs typeface="Arial MT"/>
                      </a:endParaRPr>
                    </a:p>
                  </a:txBody>
                  <a:tcPr marL="0" marR="0" marT="3937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2312125"/>
                  </a:ext>
                </a:extLst>
              </a:tr>
              <a:tr h="7010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lang="en-CA" sz="2000" dirty="0">
                          <a:latin typeface="Arial MT"/>
                          <a:cs typeface="Arial MT"/>
                        </a:rPr>
                        <a:t>Final Exam</a:t>
                      </a:r>
                      <a:endParaRPr sz="2000" dirty="0">
                        <a:latin typeface="Arial MT"/>
                        <a:cs typeface="Arial MT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lang="en-CA" sz="2000" dirty="0">
                          <a:latin typeface="Arial MT"/>
                          <a:cs typeface="Arial MT"/>
                        </a:rPr>
                        <a:t>TBD</a:t>
                      </a:r>
                      <a:endParaRPr sz="2000" dirty="0">
                        <a:latin typeface="Arial MT"/>
                        <a:cs typeface="Arial MT"/>
                      </a:endParaRPr>
                    </a:p>
                  </a:txBody>
                  <a:tcPr marL="0" marR="0" marT="3937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lang="en-CA" sz="2000" dirty="0">
                          <a:latin typeface="Arial MT"/>
                          <a:cs typeface="Arial MT"/>
                        </a:rPr>
                        <a:t>35%</a:t>
                      </a:r>
                      <a:endParaRPr sz="2000" dirty="0">
                        <a:latin typeface="Arial MT"/>
                        <a:cs typeface="Arial MT"/>
                      </a:endParaRPr>
                    </a:p>
                  </a:txBody>
                  <a:tcPr marL="0" marR="0" marT="3937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9679658"/>
                  </a:ext>
                </a:extLst>
              </a:tr>
              <a:tr h="3962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2000" dirty="0">
                          <a:latin typeface="Arial MT"/>
                          <a:cs typeface="Arial MT"/>
                        </a:rPr>
                        <a:t>100%</a:t>
                      </a: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05054" y="882537"/>
            <a:ext cx="3265804" cy="966931"/>
          </a:xfrm>
          <a:prstGeom prst="rect">
            <a:avLst/>
          </a:prstGeom>
          <a:solidFill>
            <a:srgbClr val="929292"/>
          </a:solidFill>
        </p:spPr>
        <p:txBody>
          <a:bodyPr vert="horz" wrap="square" lIns="0" tIns="134620" rIns="0" bIns="0" rtlCol="0">
            <a:spAutoFit/>
          </a:bodyPr>
          <a:lstStyle/>
          <a:p>
            <a:pPr marL="643255" marR="637540" algn="ctr">
              <a:lnSpc>
                <a:spcPct val="100000"/>
              </a:lnSpc>
              <a:spcBef>
                <a:spcPts val="1060"/>
              </a:spcBef>
            </a:pP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U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N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DE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R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S</a:t>
            </a:r>
            <a:r>
              <a:rPr sz="1800" spc="-120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AN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D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ING  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PROFITABILITY</a:t>
            </a:r>
            <a:endParaRPr sz="1800" dirty="0">
              <a:latin typeface="Arial MT"/>
              <a:cs typeface="Arial MT"/>
            </a:endParaRPr>
          </a:p>
          <a:p>
            <a:pPr algn="ctr">
              <a:lnSpc>
                <a:spcPct val="100000"/>
              </a:lnSpc>
            </a:pP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(Lecture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1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18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lang="en-CA" spc="-5" dirty="0">
                <a:solidFill>
                  <a:srgbClr val="FFFFFF"/>
                </a:solidFill>
                <a:latin typeface="Arial MT"/>
                <a:cs typeface="Arial MT"/>
              </a:rPr>
              <a:t>6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)</a:t>
            </a:r>
            <a:endParaRPr sz="1800" dirty="0">
              <a:latin typeface="Arial MT"/>
              <a:cs typeface="Arial MT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20116" y="2056461"/>
            <a:ext cx="2880360" cy="629920"/>
          </a:xfrm>
          <a:custGeom>
            <a:avLst/>
            <a:gdLst/>
            <a:ahLst/>
            <a:cxnLst/>
            <a:rect l="l" t="t" r="r" b="b"/>
            <a:pathLst>
              <a:path w="2880360" h="629920">
                <a:moveTo>
                  <a:pt x="0" y="104901"/>
                </a:moveTo>
                <a:lnTo>
                  <a:pt x="8243" y="64079"/>
                </a:lnTo>
                <a:lnTo>
                  <a:pt x="30724" y="30733"/>
                </a:lnTo>
                <a:lnTo>
                  <a:pt x="64068" y="8247"/>
                </a:lnTo>
                <a:lnTo>
                  <a:pt x="104902" y="0"/>
                </a:lnTo>
                <a:lnTo>
                  <a:pt x="2775458" y="0"/>
                </a:lnTo>
                <a:lnTo>
                  <a:pt x="2816280" y="8247"/>
                </a:lnTo>
                <a:lnTo>
                  <a:pt x="2849626" y="30734"/>
                </a:lnTo>
                <a:lnTo>
                  <a:pt x="2872112" y="64079"/>
                </a:lnTo>
                <a:lnTo>
                  <a:pt x="2880360" y="104901"/>
                </a:lnTo>
                <a:lnTo>
                  <a:pt x="2880360" y="524510"/>
                </a:lnTo>
                <a:lnTo>
                  <a:pt x="2872112" y="565332"/>
                </a:lnTo>
                <a:lnTo>
                  <a:pt x="2849626" y="598678"/>
                </a:lnTo>
                <a:lnTo>
                  <a:pt x="2816280" y="621164"/>
                </a:lnTo>
                <a:lnTo>
                  <a:pt x="2775458" y="629412"/>
                </a:lnTo>
                <a:lnTo>
                  <a:pt x="104902" y="629412"/>
                </a:lnTo>
                <a:lnTo>
                  <a:pt x="64068" y="621164"/>
                </a:lnTo>
                <a:lnTo>
                  <a:pt x="30724" y="598677"/>
                </a:lnTo>
                <a:lnTo>
                  <a:pt x="8243" y="565332"/>
                </a:lnTo>
                <a:lnTo>
                  <a:pt x="0" y="524510"/>
                </a:lnTo>
                <a:lnTo>
                  <a:pt x="0" y="104901"/>
                </a:lnTo>
                <a:close/>
              </a:path>
            </a:pathLst>
          </a:custGeom>
          <a:ln w="25400">
            <a:solidFill>
              <a:srgbClr val="92929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719404" y="2229777"/>
            <a:ext cx="217170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 MT"/>
                <a:cs typeface="Arial MT"/>
              </a:rPr>
              <a:t>COST</a:t>
            </a:r>
            <a:r>
              <a:rPr sz="1800" spc="-8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DEFINITIONS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20116" y="2859697"/>
            <a:ext cx="2880360" cy="628015"/>
          </a:xfrm>
          <a:custGeom>
            <a:avLst/>
            <a:gdLst/>
            <a:ahLst/>
            <a:cxnLst/>
            <a:rect l="l" t="t" r="r" b="b"/>
            <a:pathLst>
              <a:path w="2880360" h="628014">
                <a:moveTo>
                  <a:pt x="0" y="104648"/>
                </a:moveTo>
                <a:lnTo>
                  <a:pt x="8223" y="63918"/>
                </a:lnTo>
                <a:lnTo>
                  <a:pt x="30649" y="30654"/>
                </a:lnTo>
                <a:lnTo>
                  <a:pt x="63913" y="8225"/>
                </a:lnTo>
                <a:lnTo>
                  <a:pt x="104648" y="0"/>
                </a:lnTo>
                <a:lnTo>
                  <a:pt x="2775712" y="0"/>
                </a:lnTo>
                <a:lnTo>
                  <a:pt x="2816441" y="8225"/>
                </a:lnTo>
                <a:lnTo>
                  <a:pt x="2849705" y="30654"/>
                </a:lnTo>
                <a:lnTo>
                  <a:pt x="2872134" y="63918"/>
                </a:lnTo>
                <a:lnTo>
                  <a:pt x="2880360" y="104648"/>
                </a:lnTo>
                <a:lnTo>
                  <a:pt x="2880360" y="523240"/>
                </a:lnTo>
                <a:lnTo>
                  <a:pt x="2872134" y="563969"/>
                </a:lnTo>
                <a:lnTo>
                  <a:pt x="2849705" y="597233"/>
                </a:lnTo>
                <a:lnTo>
                  <a:pt x="2816441" y="619662"/>
                </a:lnTo>
                <a:lnTo>
                  <a:pt x="2775712" y="627888"/>
                </a:lnTo>
                <a:lnTo>
                  <a:pt x="104648" y="627888"/>
                </a:lnTo>
                <a:lnTo>
                  <a:pt x="63913" y="619662"/>
                </a:lnTo>
                <a:lnTo>
                  <a:pt x="30649" y="597233"/>
                </a:lnTo>
                <a:lnTo>
                  <a:pt x="8223" y="563969"/>
                </a:lnTo>
                <a:lnTo>
                  <a:pt x="0" y="523240"/>
                </a:lnTo>
                <a:lnTo>
                  <a:pt x="0" y="104648"/>
                </a:lnTo>
                <a:close/>
              </a:path>
            </a:pathLst>
          </a:custGeom>
          <a:ln w="25399">
            <a:solidFill>
              <a:srgbClr val="92929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672414" y="2913672"/>
            <a:ext cx="226568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2570" marR="5080" indent="-230504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 MT"/>
                <a:cs typeface="Arial MT"/>
              </a:rPr>
              <a:t>COST</a:t>
            </a:r>
            <a:r>
              <a:rPr sz="1800" spc="-80" dirty="0">
                <a:latin typeface="Arial MT"/>
                <a:cs typeface="Arial MT"/>
              </a:rPr>
              <a:t> </a:t>
            </a:r>
            <a:r>
              <a:rPr sz="1800" spc="-15" dirty="0">
                <a:latin typeface="Arial MT"/>
                <a:cs typeface="Arial MT"/>
              </a:rPr>
              <a:t>BEHAVIOUR</a:t>
            </a:r>
            <a:r>
              <a:rPr sz="1800" spc="-6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&amp; </a:t>
            </a:r>
            <a:r>
              <a:rPr sz="1800" spc="-484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COST</a:t>
            </a:r>
            <a:r>
              <a:rPr sz="1800" spc="-1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ANA</a:t>
            </a:r>
            <a:r>
              <a:rPr sz="1800" spc="-150" dirty="0">
                <a:latin typeface="Arial MT"/>
                <a:cs typeface="Arial MT"/>
              </a:rPr>
              <a:t>L</a:t>
            </a:r>
            <a:r>
              <a:rPr sz="1800" dirty="0">
                <a:latin typeface="Arial MT"/>
                <a:cs typeface="Arial MT"/>
              </a:rPr>
              <a:t>YSIS</a:t>
            </a:r>
          </a:p>
        </p:txBody>
      </p:sp>
      <p:sp>
        <p:nvSpPr>
          <p:cNvPr id="8" name="object 8"/>
          <p:cNvSpPr/>
          <p:nvPr/>
        </p:nvSpPr>
        <p:spPr>
          <a:xfrm>
            <a:off x="420116" y="3741957"/>
            <a:ext cx="2880360" cy="629920"/>
          </a:xfrm>
          <a:custGeom>
            <a:avLst/>
            <a:gdLst/>
            <a:ahLst/>
            <a:cxnLst/>
            <a:rect l="l" t="t" r="r" b="b"/>
            <a:pathLst>
              <a:path w="2880360" h="629920">
                <a:moveTo>
                  <a:pt x="0" y="104901"/>
                </a:moveTo>
                <a:lnTo>
                  <a:pt x="8243" y="64079"/>
                </a:lnTo>
                <a:lnTo>
                  <a:pt x="30724" y="30733"/>
                </a:lnTo>
                <a:lnTo>
                  <a:pt x="64068" y="8247"/>
                </a:lnTo>
                <a:lnTo>
                  <a:pt x="104901" y="0"/>
                </a:lnTo>
                <a:lnTo>
                  <a:pt x="2775458" y="0"/>
                </a:lnTo>
                <a:lnTo>
                  <a:pt x="2816280" y="8247"/>
                </a:lnTo>
                <a:lnTo>
                  <a:pt x="2849626" y="30733"/>
                </a:lnTo>
                <a:lnTo>
                  <a:pt x="2872112" y="64079"/>
                </a:lnTo>
                <a:lnTo>
                  <a:pt x="2880360" y="104901"/>
                </a:lnTo>
                <a:lnTo>
                  <a:pt x="2880360" y="524509"/>
                </a:lnTo>
                <a:lnTo>
                  <a:pt x="2872112" y="565332"/>
                </a:lnTo>
                <a:lnTo>
                  <a:pt x="2849625" y="598677"/>
                </a:lnTo>
                <a:lnTo>
                  <a:pt x="2816280" y="621164"/>
                </a:lnTo>
                <a:lnTo>
                  <a:pt x="2775458" y="629411"/>
                </a:lnTo>
                <a:lnTo>
                  <a:pt x="104901" y="629411"/>
                </a:lnTo>
                <a:lnTo>
                  <a:pt x="64068" y="621164"/>
                </a:lnTo>
                <a:lnTo>
                  <a:pt x="30724" y="598677"/>
                </a:lnTo>
                <a:lnTo>
                  <a:pt x="8243" y="565332"/>
                </a:lnTo>
                <a:lnTo>
                  <a:pt x="0" y="524509"/>
                </a:lnTo>
                <a:lnTo>
                  <a:pt x="0" y="104901"/>
                </a:lnTo>
                <a:close/>
              </a:path>
            </a:pathLst>
          </a:custGeom>
          <a:ln w="25400">
            <a:solidFill>
              <a:srgbClr val="92929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584898" y="3772317"/>
            <a:ext cx="255079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1275" marR="5080" indent="-29209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 MT"/>
                <a:cs typeface="Arial MT"/>
              </a:rPr>
              <a:t>COS</a:t>
            </a:r>
            <a:r>
              <a:rPr sz="1800" spc="10" dirty="0">
                <a:latin typeface="Arial MT"/>
                <a:cs typeface="Arial MT"/>
              </a:rPr>
              <a:t>T</a:t>
            </a:r>
            <a:r>
              <a:rPr sz="1800" dirty="0">
                <a:latin typeface="Arial MT"/>
                <a:cs typeface="Arial MT"/>
              </a:rPr>
              <a:t>ING</a:t>
            </a:r>
            <a:r>
              <a:rPr sz="1800" spc="-114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</a:t>
            </a:r>
            <a:r>
              <a:rPr sz="1800" spc="-15" dirty="0">
                <a:latin typeface="Arial MT"/>
                <a:cs typeface="Arial MT"/>
              </a:rPr>
              <a:t>L</a:t>
            </a:r>
            <a:r>
              <a:rPr sz="1800" spc="-5" dirty="0">
                <a:latin typeface="Arial MT"/>
                <a:cs typeface="Arial MT"/>
              </a:rPr>
              <a:t>LOC</a:t>
            </a:r>
            <a:r>
              <a:rPr sz="1800" spc="-140" dirty="0">
                <a:latin typeface="Arial MT"/>
                <a:cs typeface="Arial MT"/>
              </a:rPr>
              <a:t>A</a:t>
            </a:r>
            <a:r>
              <a:rPr sz="1800" spc="10" dirty="0">
                <a:latin typeface="Arial MT"/>
                <a:cs typeface="Arial MT"/>
              </a:rPr>
              <a:t>T</a:t>
            </a:r>
            <a:r>
              <a:rPr sz="1800" dirty="0">
                <a:latin typeface="Arial MT"/>
                <a:cs typeface="Arial MT"/>
              </a:rPr>
              <a:t>I</a:t>
            </a:r>
            <a:r>
              <a:rPr sz="1800" spc="5" dirty="0">
                <a:latin typeface="Arial MT"/>
                <a:cs typeface="Arial MT"/>
              </a:rPr>
              <a:t>O</a:t>
            </a:r>
            <a:r>
              <a:rPr sz="1800" spc="-5" dirty="0">
                <a:latin typeface="Arial MT"/>
                <a:cs typeface="Arial MT"/>
              </a:rPr>
              <a:t>N  </a:t>
            </a:r>
            <a:r>
              <a:rPr sz="1800" dirty="0">
                <a:latin typeface="Arial MT"/>
                <a:cs typeface="Arial MT"/>
              </a:rPr>
              <a:t>&amp;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COSTING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METHODS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4526373" y="951914"/>
            <a:ext cx="3267075" cy="966290"/>
          </a:xfrm>
          <a:prstGeom prst="rect">
            <a:avLst/>
          </a:prstGeom>
          <a:solidFill>
            <a:srgbClr val="929292"/>
          </a:solidFill>
        </p:spPr>
        <p:txBody>
          <a:bodyPr vert="horz" wrap="square" lIns="0" tIns="133985" rIns="0" bIns="0" rtlCol="0">
            <a:spAutoFit/>
          </a:bodyPr>
          <a:lstStyle/>
          <a:p>
            <a:pPr marL="401955" marR="395605" algn="ctr">
              <a:lnSpc>
                <a:spcPct val="100000"/>
              </a:lnSpc>
              <a:spcBef>
                <a:spcPts val="1055"/>
              </a:spcBef>
            </a:pP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STRATEGIC</a:t>
            </a:r>
            <a:r>
              <a:rPr sz="1800" spc="-10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DECISION </a:t>
            </a:r>
            <a:r>
              <a:rPr sz="1800" spc="-484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MAKING</a:t>
            </a:r>
            <a:endParaRPr sz="1800" dirty="0">
              <a:latin typeface="Arial MT"/>
              <a:cs typeface="Arial MT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(Lecture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lang="en-CA" sz="1800" spc="-5" dirty="0">
                <a:solidFill>
                  <a:srgbClr val="FFFFFF"/>
                </a:solidFill>
                <a:latin typeface="Arial MT"/>
                <a:cs typeface="Arial MT"/>
              </a:rPr>
              <a:t>8 - 11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)</a:t>
            </a:r>
            <a:endParaRPr sz="1800" dirty="0">
              <a:latin typeface="Arial MT"/>
              <a:cs typeface="Arial MT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632707" y="3743862"/>
            <a:ext cx="2880360" cy="628015"/>
          </a:xfrm>
          <a:custGeom>
            <a:avLst/>
            <a:gdLst/>
            <a:ahLst/>
            <a:cxnLst/>
            <a:rect l="l" t="t" r="r" b="b"/>
            <a:pathLst>
              <a:path w="2880359" h="628014">
                <a:moveTo>
                  <a:pt x="0" y="104648"/>
                </a:moveTo>
                <a:lnTo>
                  <a:pt x="8225" y="63918"/>
                </a:lnTo>
                <a:lnTo>
                  <a:pt x="30654" y="30654"/>
                </a:lnTo>
                <a:lnTo>
                  <a:pt x="63918" y="8225"/>
                </a:lnTo>
                <a:lnTo>
                  <a:pt x="104647" y="0"/>
                </a:lnTo>
                <a:lnTo>
                  <a:pt x="2775711" y="0"/>
                </a:lnTo>
                <a:lnTo>
                  <a:pt x="2816441" y="8225"/>
                </a:lnTo>
                <a:lnTo>
                  <a:pt x="2849705" y="30654"/>
                </a:lnTo>
                <a:lnTo>
                  <a:pt x="2872134" y="63918"/>
                </a:lnTo>
                <a:lnTo>
                  <a:pt x="2880359" y="104648"/>
                </a:lnTo>
                <a:lnTo>
                  <a:pt x="2880359" y="523240"/>
                </a:lnTo>
                <a:lnTo>
                  <a:pt x="2872134" y="563969"/>
                </a:lnTo>
                <a:lnTo>
                  <a:pt x="2849705" y="597233"/>
                </a:lnTo>
                <a:lnTo>
                  <a:pt x="2816441" y="619662"/>
                </a:lnTo>
                <a:lnTo>
                  <a:pt x="2775711" y="627888"/>
                </a:lnTo>
                <a:lnTo>
                  <a:pt x="104647" y="627888"/>
                </a:lnTo>
                <a:lnTo>
                  <a:pt x="63918" y="619662"/>
                </a:lnTo>
                <a:lnTo>
                  <a:pt x="30654" y="597233"/>
                </a:lnTo>
                <a:lnTo>
                  <a:pt x="8225" y="563969"/>
                </a:lnTo>
                <a:lnTo>
                  <a:pt x="0" y="523240"/>
                </a:lnTo>
                <a:lnTo>
                  <a:pt x="0" y="104648"/>
                </a:lnTo>
                <a:close/>
              </a:path>
            </a:pathLst>
          </a:custGeom>
          <a:ln w="25399">
            <a:solidFill>
              <a:srgbClr val="92929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4998502" y="3911395"/>
            <a:ext cx="206311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latin typeface="Arial MT"/>
                <a:cs typeface="Arial MT"/>
              </a:rPr>
              <a:t>RELEVANT</a:t>
            </a:r>
            <a:r>
              <a:rPr sz="1800" spc="-10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COSTS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8616759" y="921382"/>
            <a:ext cx="3265804" cy="966290"/>
          </a:xfrm>
          <a:prstGeom prst="rect">
            <a:avLst/>
          </a:prstGeom>
          <a:solidFill>
            <a:srgbClr val="929292"/>
          </a:solidFill>
        </p:spPr>
        <p:txBody>
          <a:bodyPr vert="horz" wrap="square" lIns="0" tIns="133985" rIns="0" bIns="0" rtlCol="0">
            <a:spAutoFit/>
          </a:bodyPr>
          <a:lstStyle/>
          <a:p>
            <a:pPr marL="742950" marR="736600" algn="ctr">
              <a:lnSpc>
                <a:spcPct val="100000"/>
              </a:lnSpc>
              <a:spcBef>
                <a:spcPts val="1055"/>
              </a:spcBef>
            </a:pPr>
            <a:r>
              <a:rPr sz="1800" spc="-30" dirty="0">
                <a:solidFill>
                  <a:srgbClr val="FFFFFF"/>
                </a:solidFill>
                <a:latin typeface="Arial MT"/>
                <a:cs typeface="Arial MT"/>
              </a:rPr>
              <a:t>EVALUATING 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PERFORMAN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C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endParaRPr sz="1800" dirty="0">
              <a:latin typeface="Arial MT"/>
              <a:cs typeface="Arial MT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(Lecture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12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)</a:t>
            </a:r>
            <a:endParaRPr sz="1800" dirty="0">
              <a:latin typeface="Arial MT"/>
              <a:cs typeface="Arial MT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4632707" y="2058366"/>
            <a:ext cx="2880360" cy="628015"/>
          </a:xfrm>
          <a:custGeom>
            <a:avLst/>
            <a:gdLst/>
            <a:ahLst/>
            <a:cxnLst/>
            <a:rect l="l" t="t" r="r" b="b"/>
            <a:pathLst>
              <a:path w="2880359" h="628014">
                <a:moveTo>
                  <a:pt x="0" y="104648"/>
                </a:moveTo>
                <a:lnTo>
                  <a:pt x="8225" y="63918"/>
                </a:lnTo>
                <a:lnTo>
                  <a:pt x="30654" y="30654"/>
                </a:lnTo>
                <a:lnTo>
                  <a:pt x="63918" y="8225"/>
                </a:lnTo>
                <a:lnTo>
                  <a:pt x="104647" y="0"/>
                </a:lnTo>
                <a:lnTo>
                  <a:pt x="2775712" y="0"/>
                </a:lnTo>
                <a:lnTo>
                  <a:pt x="2816441" y="8225"/>
                </a:lnTo>
                <a:lnTo>
                  <a:pt x="2849705" y="30654"/>
                </a:lnTo>
                <a:lnTo>
                  <a:pt x="2872134" y="63918"/>
                </a:lnTo>
                <a:lnTo>
                  <a:pt x="2880360" y="104648"/>
                </a:lnTo>
                <a:lnTo>
                  <a:pt x="2880360" y="523240"/>
                </a:lnTo>
                <a:lnTo>
                  <a:pt x="2872134" y="563969"/>
                </a:lnTo>
                <a:lnTo>
                  <a:pt x="2849705" y="597233"/>
                </a:lnTo>
                <a:lnTo>
                  <a:pt x="2816441" y="619662"/>
                </a:lnTo>
                <a:lnTo>
                  <a:pt x="2775712" y="627888"/>
                </a:lnTo>
                <a:lnTo>
                  <a:pt x="104647" y="627888"/>
                </a:lnTo>
                <a:lnTo>
                  <a:pt x="63918" y="619662"/>
                </a:lnTo>
                <a:lnTo>
                  <a:pt x="30654" y="597233"/>
                </a:lnTo>
                <a:lnTo>
                  <a:pt x="8225" y="563969"/>
                </a:lnTo>
                <a:lnTo>
                  <a:pt x="0" y="523240"/>
                </a:lnTo>
                <a:lnTo>
                  <a:pt x="0" y="104648"/>
                </a:lnTo>
                <a:close/>
              </a:path>
            </a:pathLst>
          </a:custGeom>
          <a:ln w="25400">
            <a:solidFill>
              <a:srgbClr val="92929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5159896" y="2112341"/>
            <a:ext cx="16002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15265" marR="5080" indent="-2032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 MT"/>
                <a:cs typeface="Arial MT"/>
              </a:rPr>
              <a:t>BUDGETING</a:t>
            </a:r>
            <a:r>
              <a:rPr sz="1800" spc="-1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&amp; </a:t>
            </a:r>
            <a:r>
              <a:rPr sz="1800" spc="-484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PLANNING</a:t>
            </a:r>
            <a:endParaRPr sz="1800" dirty="0">
              <a:latin typeface="Arial MT"/>
              <a:cs typeface="Arial MT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4632707" y="2852389"/>
            <a:ext cx="2880360" cy="629920"/>
          </a:xfrm>
          <a:custGeom>
            <a:avLst/>
            <a:gdLst/>
            <a:ahLst/>
            <a:cxnLst/>
            <a:rect l="l" t="t" r="r" b="b"/>
            <a:pathLst>
              <a:path w="2880359" h="629920">
                <a:moveTo>
                  <a:pt x="0" y="104901"/>
                </a:moveTo>
                <a:lnTo>
                  <a:pt x="8247" y="64079"/>
                </a:lnTo>
                <a:lnTo>
                  <a:pt x="30733" y="30733"/>
                </a:lnTo>
                <a:lnTo>
                  <a:pt x="64079" y="8247"/>
                </a:lnTo>
                <a:lnTo>
                  <a:pt x="104901" y="0"/>
                </a:lnTo>
                <a:lnTo>
                  <a:pt x="2775457" y="0"/>
                </a:lnTo>
                <a:lnTo>
                  <a:pt x="2816280" y="8247"/>
                </a:lnTo>
                <a:lnTo>
                  <a:pt x="2849626" y="30734"/>
                </a:lnTo>
                <a:lnTo>
                  <a:pt x="2872112" y="64079"/>
                </a:lnTo>
                <a:lnTo>
                  <a:pt x="2880360" y="104901"/>
                </a:lnTo>
                <a:lnTo>
                  <a:pt x="2880360" y="524510"/>
                </a:lnTo>
                <a:lnTo>
                  <a:pt x="2872112" y="565332"/>
                </a:lnTo>
                <a:lnTo>
                  <a:pt x="2849626" y="598678"/>
                </a:lnTo>
                <a:lnTo>
                  <a:pt x="2816280" y="621164"/>
                </a:lnTo>
                <a:lnTo>
                  <a:pt x="2775457" y="629412"/>
                </a:lnTo>
                <a:lnTo>
                  <a:pt x="104901" y="629412"/>
                </a:lnTo>
                <a:lnTo>
                  <a:pt x="64079" y="621164"/>
                </a:lnTo>
                <a:lnTo>
                  <a:pt x="30733" y="598677"/>
                </a:lnTo>
                <a:lnTo>
                  <a:pt x="8247" y="565332"/>
                </a:lnTo>
                <a:lnTo>
                  <a:pt x="0" y="524510"/>
                </a:lnTo>
                <a:lnTo>
                  <a:pt x="0" y="104901"/>
                </a:lnTo>
                <a:close/>
              </a:path>
            </a:pathLst>
          </a:custGeom>
          <a:ln w="25400">
            <a:solidFill>
              <a:srgbClr val="92929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4865152" y="2980999"/>
            <a:ext cx="23298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35" dirty="0">
                <a:latin typeface="Arial MT"/>
                <a:cs typeface="Arial MT"/>
              </a:rPr>
              <a:t>V</a:t>
            </a:r>
            <a:r>
              <a:rPr sz="1800" dirty="0">
                <a:latin typeface="Arial MT"/>
                <a:cs typeface="Arial MT"/>
              </a:rPr>
              <a:t>ARIANCE</a:t>
            </a:r>
            <a:r>
              <a:rPr sz="1800" spc="-9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ANA</a:t>
            </a:r>
            <a:r>
              <a:rPr sz="1800" spc="-145" dirty="0">
                <a:latin typeface="Arial MT"/>
                <a:cs typeface="Arial MT"/>
              </a:rPr>
              <a:t>L</a:t>
            </a:r>
            <a:r>
              <a:rPr sz="1800" dirty="0">
                <a:latin typeface="Arial MT"/>
                <a:cs typeface="Arial MT"/>
              </a:rPr>
              <a:t>YSIS</a:t>
            </a:r>
          </a:p>
        </p:txBody>
      </p:sp>
      <p:sp>
        <p:nvSpPr>
          <p:cNvPr id="18" name="object 18"/>
          <p:cNvSpPr/>
          <p:nvPr/>
        </p:nvSpPr>
        <p:spPr>
          <a:xfrm>
            <a:off x="4632707" y="4679462"/>
            <a:ext cx="2880360" cy="628015"/>
          </a:xfrm>
          <a:custGeom>
            <a:avLst/>
            <a:gdLst/>
            <a:ahLst/>
            <a:cxnLst/>
            <a:rect l="l" t="t" r="r" b="b"/>
            <a:pathLst>
              <a:path w="2880359" h="628014">
                <a:moveTo>
                  <a:pt x="0" y="104648"/>
                </a:moveTo>
                <a:lnTo>
                  <a:pt x="8225" y="63918"/>
                </a:lnTo>
                <a:lnTo>
                  <a:pt x="30654" y="30654"/>
                </a:lnTo>
                <a:lnTo>
                  <a:pt x="63918" y="8225"/>
                </a:lnTo>
                <a:lnTo>
                  <a:pt x="104648" y="0"/>
                </a:lnTo>
                <a:lnTo>
                  <a:pt x="2775712" y="0"/>
                </a:lnTo>
                <a:lnTo>
                  <a:pt x="2816441" y="8225"/>
                </a:lnTo>
                <a:lnTo>
                  <a:pt x="2849705" y="30654"/>
                </a:lnTo>
                <a:lnTo>
                  <a:pt x="2872134" y="63918"/>
                </a:lnTo>
                <a:lnTo>
                  <a:pt x="2880360" y="104648"/>
                </a:lnTo>
                <a:lnTo>
                  <a:pt x="2880360" y="523239"/>
                </a:lnTo>
                <a:lnTo>
                  <a:pt x="2872134" y="563969"/>
                </a:lnTo>
                <a:lnTo>
                  <a:pt x="2849705" y="597233"/>
                </a:lnTo>
                <a:lnTo>
                  <a:pt x="2816441" y="619662"/>
                </a:lnTo>
                <a:lnTo>
                  <a:pt x="2775712" y="627888"/>
                </a:lnTo>
                <a:lnTo>
                  <a:pt x="104648" y="627888"/>
                </a:lnTo>
                <a:lnTo>
                  <a:pt x="63918" y="619662"/>
                </a:lnTo>
                <a:lnTo>
                  <a:pt x="30654" y="597233"/>
                </a:lnTo>
                <a:lnTo>
                  <a:pt x="8225" y="563969"/>
                </a:lnTo>
                <a:lnTo>
                  <a:pt x="0" y="523239"/>
                </a:lnTo>
                <a:lnTo>
                  <a:pt x="0" y="104648"/>
                </a:lnTo>
                <a:close/>
              </a:path>
            </a:pathLst>
          </a:custGeom>
          <a:ln w="25400">
            <a:solidFill>
              <a:srgbClr val="92929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4799856" y="4720126"/>
            <a:ext cx="2663405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1590" marR="5080" indent="-9525">
              <a:lnSpc>
                <a:spcPct val="100000"/>
              </a:lnSpc>
              <a:spcBef>
                <a:spcPts val="100"/>
              </a:spcBef>
            </a:pPr>
            <a:r>
              <a:rPr lang="en-CA" sz="1800" spc="-15" dirty="0">
                <a:latin typeface="Arial MT"/>
                <a:cs typeface="Arial MT"/>
              </a:rPr>
              <a:t>CAPTAL BUDGETING DECISIONS</a:t>
            </a:r>
            <a:endParaRPr sz="1800" dirty="0">
              <a:latin typeface="Arial MT"/>
              <a:cs typeface="Arial MT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8760296" y="2106494"/>
            <a:ext cx="2880360" cy="996950"/>
          </a:xfrm>
          <a:custGeom>
            <a:avLst/>
            <a:gdLst/>
            <a:ahLst/>
            <a:cxnLst/>
            <a:rect l="l" t="t" r="r" b="b"/>
            <a:pathLst>
              <a:path w="2880359" h="996950">
                <a:moveTo>
                  <a:pt x="0" y="166115"/>
                </a:moveTo>
                <a:lnTo>
                  <a:pt x="5937" y="121972"/>
                </a:lnTo>
                <a:lnTo>
                  <a:pt x="22690" y="82295"/>
                </a:lnTo>
                <a:lnTo>
                  <a:pt x="48672" y="48672"/>
                </a:lnTo>
                <a:lnTo>
                  <a:pt x="82296" y="22690"/>
                </a:lnTo>
                <a:lnTo>
                  <a:pt x="121972" y="5937"/>
                </a:lnTo>
                <a:lnTo>
                  <a:pt x="166116" y="0"/>
                </a:lnTo>
                <a:lnTo>
                  <a:pt x="2714244" y="0"/>
                </a:lnTo>
                <a:lnTo>
                  <a:pt x="2758387" y="5937"/>
                </a:lnTo>
                <a:lnTo>
                  <a:pt x="2798064" y="22690"/>
                </a:lnTo>
                <a:lnTo>
                  <a:pt x="2831687" y="48672"/>
                </a:lnTo>
                <a:lnTo>
                  <a:pt x="2857669" y="82295"/>
                </a:lnTo>
                <a:lnTo>
                  <a:pt x="2874422" y="121972"/>
                </a:lnTo>
                <a:lnTo>
                  <a:pt x="2880360" y="166115"/>
                </a:lnTo>
                <a:lnTo>
                  <a:pt x="2880360" y="830579"/>
                </a:lnTo>
                <a:lnTo>
                  <a:pt x="2874422" y="874723"/>
                </a:lnTo>
                <a:lnTo>
                  <a:pt x="2857669" y="914399"/>
                </a:lnTo>
                <a:lnTo>
                  <a:pt x="2831687" y="948023"/>
                </a:lnTo>
                <a:lnTo>
                  <a:pt x="2798064" y="974005"/>
                </a:lnTo>
                <a:lnTo>
                  <a:pt x="2758387" y="990758"/>
                </a:lnTo>
                <a:lnTo>
                  <a:pt x="2714244" y="996695"/>
                </a:lnTo>
                <a:lnTo>
                  <a:pt x="166116" y="996695"/>
                </a:lnTo>
                <a:lnTo>
                  <a:pt x="121972" y="990758"/>
                </a:lnTo>
                <a:lnTo>
                  <a:pt x="82296" y="974005"/>
                </a:lnTo>
                <a:lnTo>
                  <a:pt x="48672" y="948023"/>
                </a:lnTo>
                <a:lnTo>
                  <a:pt x="22690" y="914400"/>
                </a:lnTo>
                <a:lnTo>
                  <a:pt x="5937" y="874723"/>
                </a:lnTo>
                <a:lnTo>
                  <a:pt x="0" y="830579"/>
                </a:lnTo>
                <a:lnTo>
                  <a:pt x="0" y="166115"/>
                </a:lnTo>
                <a:close/>
              </a:path>
            </a:pathLst>
          </a:custGeom>
          <a:ln w="25400">
            <a:solidFill>
              <a:srgbClr val="92929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9185322" y="2180472"/>
            <a:ext cx="2016125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 MT"/>
                <a:cs typeface="Arial MT"/>
              </a:rPr>
              <a:t>PERFORMANCE 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MEASUREMENT</a:t>
            </a:r>
            <a:r>
              <a:rPr sz="1800" spc="-9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&amp; </a:t>
            </a:r>
            <a:r>
              <a:rPr sz="1800" spc="-484" dirty="0">
                <a:latin typeface="Arial MT"/>
                <a:cs typeface="Arial MT"/>
              </a:rPr>
              <a:t> </a:t>
            </a:r>
            <a:r>
              <a:rPr sz="1800" spc="-15" dirty="0">
                <a:latin typeface="Arial MT"/>
                <a:cs typeface="Arial MT"/>
              </a:rPr>
              <a:t>COMPENSATION</a:t>
            </a:r>
            <a:endParaRPr sz="1800" dirty="0">
              <a:latin typeface="Arial MT"/>
              <a:cs typeface="Arial MT"/>
            </a:endParaRPr>
          </a:p>
        </p:txBody>
      </p:sp>
      <p:sp>
        <p:nvSpPr>
          <p:cNvPr id="23" name="object 23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900" b="0" i="0" kern="1200">
                <a:solidFill>
                  <a:srgbClr val="888888"/>
                </a:solidFill>
                <a:latin typeface="Arial MT"/>
                <a:ea typeface="+mn-ea"/>
                <a:cs typeface="Arial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ct val="100000"/>
              </a:lnSpc>
              <a:spcBef>
                <a:spcPts val="65"/>
              </a:spcBef>
            </a:pPr>
            <a:fld id="{81D60167-4931-47E6-BA6A-407CBD079E47}" type="slidenum">
              <a:rPr lang="en-CA" spc="-5" smtClean="0"/>
              <a:pPr marL="38100">
                <a:lnSpc>
                  <a:spcPct val="100000"/>
                </a:lnSpc>
                <a:spcBef>
                  <a:spcPts val="65"/>
                </a:spcBef>
              </a:pPr>
              <a:t>30</a:t>
            </a:fld>
            <a:endParaRPr spc="-5" dirty="0"/>
          </a:p>
        </p:txBody>
      </p:sp>
      <p:sp>
        <p:nvSpPr>
          <p:cNvPr id="25" name="Subtitle 24">
            <a:extLst>
              <a:ext uri="{FF2B5EF4-FFF2-40B4-BE49-F238E27FC236}">
                <a16:creationId xmlns:a16="http://schemas.microsoft.com/office/drawing/2014/main" id="{50BD28CA-6F0A-FC6C-76AC-09AEB09927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5054" y="185110"/>
            <a:ext cx="9601067" cy="506016"/>
          </a:xfrm>
        </p:spPr>
        <p:txBody>
          <a:bodyPr/>
          <a:lstStyle/>
          <a:p>
            <a:r>
              <a:rPr lang="en-US" sz="1800" dirty="0"/>
              <a:t>Course Map</a:t>
            </a:r>
          </a:p>
          <a:p>
            <a:endParaRPr lang="en-CA" dirty="0"/>
          </a:p>
        </p:txBody>
      </p:sp>
      <p:sp>
        <p:nvSpPr>
          <p:cNvPr id="22" name="object 22"/>
          <p:cNvSpPr txBox="1"/>
          <p:nvPr/>
        </p:nvSpPr>
        <p:spPr>
          <a:xfrm>
            <a:off x="420116" y="5636061"/>
            <a:ext cx="11580540" cy="56451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 marR="5080">
              <a:lnSpc>
                <a:spcPct val="98900"/>
              </a:lnSpc>
              <a:spcBef>
                <a:spcPts val="125"/>
              </a:spcBef>
            </a:pPr>
            <a:r>
              <a:rPr sz="1800" spc="-10" dirty="0">
                <a:solidFill>
                  <a:srgbClr val="1F2023"/>
                </a:solidFill>
                <a:latin typeface="Arial MT"/>
                <a:cs typeface="Arial MT"/>
              </a:rPr>
              <a:t>Management</a:t>
            </a:r>
            <a:r>
              <a:rPr sz="1800" spc="25" dirty="0">
                <a:solidFill>
                  <a:srgbClr val="1F2023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1F2023"/>
                </a:solidFill>
                <a:latin typeface="Arial MT"/>
                <a:cs typeface="Arial MT"/>
              </a:rPr>
              <a:t>accounting</a:t>
            </a:r>
            <a:r>
              <a:rPr sz="1800" spc="5" dirty="0">
                <a:solidFill>
                  <a:srgbClr val="1F2023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1F2023"/>
                </a:solidFill>
                <a:latin typeface="Arial MT"/>
                <a:cs typeface="Arial MT"/>
              </a:rPr>
              <a:t>is </a:t>
            </a:r>
            <a:r>
              <a:rPr sz="1800" b="1" spc="-10" dirty="0">
                <a:solidFill>
                  <a:srgbClr val="1F2023"/>
                </a:solidFill>
                <a:latin typeface="Arial"/>
                <a:cs typeface="Arial"/>
              </a:rPr>
              <a:t>extremely</a:t>
            </a:r>
            <a:r>
              <a:rPr sz="1800" b="1" spc="20" dirty="0">
                <a:solidFill>
                  <a:srgbClr val="1F2023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1F2023"/>
                </a:solidFill>
                <a:latin typeface="Arial"/>
                <a:cs typeface="Arial"/>
              </a:rPr>
              <a:t>important</a:t>
            </a:r>
            <a:r>
              <a:rPr sz="1800" b="1" spc="-10" dirty="0">
                <a:solidFill>
                  <a:srgbClr val="1F2023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1F2023"/>
                </a:solidFill>
                <a:latin typeface="Arial"/>
                <a:cs typeface="Arial"/>
              </a:rPr>
              <a:t>for</a:t>
            </a:r>
            <a:r>
              <a:rPr sz="1800" b="1" spc="5" dirty="0">
                <a:solidFill>
                  <a:srgbClr val="1F2023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1F2023"/>
                </a:solidFill>
                <a:latin typeface="Arial"/>
                <a:cs typeface="Arial"/>
              </a:rPr>
              <a:t>businesses</a:t>
            </a:r>
            <a:r>
              <a:rPr sz="1800" b="1" dirty="0">
                <a:solidFill>
                  <a:srgbClr val="1F2023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1F2023"/>
                </a:solidFill>
                <a:latin typeface="Arial MT"/>
                <a:cs typeface="Arial MT"/>
              </a:rPr>
              <a:t>because</a:t>
            </a:r>
            <a:r>
              <a:rPr sz="1800" spc="20" dirty="0">
                <a:solidFill>
                  <a:srgbClr val="1F2023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1F2023"/>
                </a:solidFill>
                <a:latin typeface="Arial MT"/>
                <a:cs typeface="Arial MT"/>
              </a:rPr>
              <a:t>it </a:t>
            </a:r>
            <a:r>
              <a:rPr sz="1800" spc="5" dirty="0">
                <a:solidFill>
                  <a:srgbClr val="1F2023"/>
                </a:solidFill>
                <a:latin typeface="Arial MT"/>
                <a:cs typeface="Arial MT"/>
              </a:rPr>
              <a:t> </a:t>
            </a:r>
            <a:r>
              <a:rPr sz="1800" spc="-15" dirty="0">
                <a:solidFill>
                  <a:srgbClr val="1F2023"/>
                </a:solidFill>
                <a:latin typeface="Arial MT"/>
                <a:cs typeface="Arial MT"/>
              </a:rPr>
              <a:t>allows</a:t>
            </a:r>
            <a:r>
              <a:rPr sz="1800" spc="55" dirty="0">
                <a:solidFill>
                  <a:srgbClr val="1F2023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1F2023"/>
                </a:solidFill>
                <a:latin typeface="Arial MT"/>
                <a:cs typeface="Arial MT"/>
              </a:rPr>
              <a:t>them</a:t>
            </a:r>
            <a:r>
              <a:rPr sz="1800" spc="10" dirty="0">
                <a:solidFill>
                  <a:srgbClr val="1F2023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1F2023"/>
                </a:solidFill>
                <a:latin typeface="Arial MT"/>
                <a:cs typeface="Arial MT"/>
              </a:rPr>
              <a:t>to</a:t>
            </a:r>
            <a:r>
              <a:rPr sz="1800" spc="5" dirty="0">
                <a:solidFill>
                  <a:srgbClr val="1F2023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1F2023"/>
                </a:solidFill>
                <a:latin typeface="Arial MT"/>
                <a:cs typeface="Arial MT"/>
              </a:rPr>
              <a:t>translate</a:t>
            </a:r>
            <a:r>
              <a:rPr sz="1800" spc="20" dirty="0">
                <a:solidFill>
                  <a:srgbClr val="1F2023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1F2023"/>
                </a:solidFill>
                <a:latin typeface="Arial MT"/>
                <a:cs typeface="Arial MT"/>
              </a:rPr>
              <a:t>hard</a:t>
            </a:r>
            <a:r>
              <a:rPr sz="1800" spc="5" dirty="0">
                <a:solidFill>
                  <a:srgbClr val="1F2023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1F2023"/>
                </a:solidFill>
                <a:latin typeface="Arial MT"/>
                <a:cs typeface="Arial MT"/>
              </a:rPr>
              <a:t>data</a:t>
            </a:r>
            <a:r>
              <a:rPr sz="1800" spc="10" dirty="0">
                <a:solidFill>
                  <a:srgbClr val="1F2023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1F2023"/>
                </a:solidFill>
                <a:latin typeface="Arial MT"/>
                <a:cs typeface="Arial MT"/>
              </a:rPr>
              <a:t>about</a:t>
            </a:r>
            <a:r>
              <a:rPr sz="1800" spc="15" dirty="0">
                <a:solidFill>
                  <a:srgbClr val="1F2023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1F2023"/>
                </a:solidFill>
                <a:latin typeface="Arial MT"/>
                <a:cs typeface="Arial MT"/>
              </a:rPr>
              <a:t>their</a:t>
            </a:r>
            <a:r>
              <a:rPr sz="1800" spc="15" dirty="0">
                <a:solidFill>
                  <a:srgbClr val="1F2023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1F2023"/>
                </a:solidFill>
                <a:latin typeface="Arial MT"/>
                <a:cs typeface="Arial MT"/>
              </a:rPr>
              <a:t>finances</a:t>
            </a:r>
            <a:r>
              <a:rPr sz="1800" spc="20" dirty="0">
                <a:solidFill>
                  <a:srgbClr val="1F2023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1F2023"/>
                </a:solidFill>
                <a:latin typeface="Arial MT"/>
                <a:cs typeface="Arial MT"/>
              </a:rPr>
              <a:t>into</a:t>
            </a:r>
            <a:r>
              <a:rPr sz="1800" spc="5" dirty="0">
                <a:solidFill>
                  <a:srgbClr val="1F2023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1F2023"/>
                </a:solidFill>
                <a:latin typeface="Arial MT"/>
                <a:cs typeface="Arial MT"/>
              </a:rPr>
              <a:t>reports</a:t>
            </a:r>
            <a:r>
              <a:rPr sz="1800" spc="10" dirty="0">
                <a:solidFill>
                  <a:srgbClr val="1F2023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1F2023"/>
                </a:solidFill>
                <a:latin typeface="Arial MT"/>
                <a:cs typeface="Arial MT"/>
              </a:rPr>
              <a:t>that</a:t>
            </a:r>
            <a:r>
              <a:rPr sz="1800" spc="10" dirty="0">
                <a:solidFill>
                  <a:srgbClr val="1F2023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1F2023"/>
                </a:solidFill>
                <a:latin typeface="Arial MT"/>
                <a:cs typeface="Arial MT"/>
              </a:rPr>
              <a:t>can</a:t>
            </a:r>
            <a:r>
              <a:rPr sz="1800" dirty="0">
                <a:solidFill>
                  <a:srgbClr val="1F2023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1F2023"/>
                </a:solidFill>
                <a:latin typeface="Arial MT"/>
                <a:cs typeface="Arial MT"/>
              </a:rPr>
              <a:t>be </a:t>
            </a:r>
            <a:r>
              <a:rPr sz="1800" spc="-484" dirty="0">
                <a:solidFill>
                  <a:srgbClr val="1F2023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1F2023"/>
                </a:solidFill>
                <a:latin typeface="Arial MT"/>
                <a:cs typeface="Arial MT"/>
              </a:rPr>
              <a:t>analyzed</a:t>
            </a:r>
            <a:r>
              <a:rPr sz="1800" spc="40" dirty="0">
                <a:solidFill>
                  <a:srgbClr val="1F2023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1F2023"/>
                </a:solidFill>
                <a:latin typeface="Arial MT"/>
                <a:cs typeface="Arial MT"/>
              </a:rPr>
              <a:t>and</a:t>
            </a:r>
            <a:r>
              <a:rPr sz="1800" dirty="0">
                <a:solidFill>
                  <a:srgbClr val="1F2023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1F2023"/>
                </a:solidFill>
                <a:latin typeface="Arial MT"/>
                <a:cs typeface="Arial MT"/>
              </a:rPr>
              <a:t>used</a:t>
            </a:r>
            <a:r>
              <a:rPr sz="1800" spc="5" dirty="0">
                <a:solidFill>
                  <a:srgbClr val="1F2023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1F2023"/>
                </a:solidFill>
                <a:latin typeface="Arial MT"/>
                <a:cs typeface="Arial MT"/>
              </a:rPr>
              <a:t>for </a:t>
            </a:r>
            <a:r>
              <a:rPr sz="1800" spc="-5" dirty="0">
                <a:solidFill>
                  <a:srgbClr val="1F2023"/>
                </a:solidFill>
                <a:latin typeface="Arial MT"/>
                <a:cs typeface="Arial MT"/>
              </a:rPr>
              <a:t>strategic</a:t>
            </a:r>
            <a:r>
              <a:rPr sz="1800" dirty="0">
                <a:solidFill>
                  <a:srgbClr val="1F2023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1F2023"/>
                </a:solidFill>
                <a:latin typeface="Arial MT"/>
                <a:cs typeface="Arial MT"/>
              </a:rPr>
              <a:t>business</a:t>
            </a:r>
            <a:r>
              <a:rPr sz="1800" spc="5" dirty="0">
                <a:solidFill>
                  <a:srgbClr val="1F2023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1F2023"/>
                </a:solidFill>
                <a:latin typeface="Arial MT"/>
                <a:cs typeface="Arial MT"/>
              </a:rPr>
              <a:t>decisions</a:t>
            </a:r>
            <a:endParaRPr sz="1800" dirty="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/>
          <p:cNvSpPr>
            <a:spLocks noGrp="1"/>
          </p:cNvSpPr>
          <p:nvPr>
            <p:ph type="title"/>
          </p:nvPr>
        </p:nvSpPr>
        <p:spPr>
          <a:xfrm>
            <a:off x="335360" y="2747963"/>
            <a:ext cx="10363200" cy="1362075"/>
          </a:xfrm>
        </p:spPr>
        <p:txBody>
          <a:bodyPr anchor="b"/>
          <a:lstStyle/>
          <a:p>
            <a:r>
              <a:rPr lang="en-US">
                <a:solidFill>
                  <a:schemeClr val="bg1"/>
                </a:solidFill>
              </a:rPr>
              <a:t>Chapter 2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CA" sz="3200" dirty="0"/>
              <a:t> </a:t>
            </a:r>
            <a:endParaRPr lang="en-US" sz="3200" dirty="0"/>
          </a:p>
        </p:txBody>
      </p:sp>
      <p:sp>
        <p:nvSpPr>
          <p:cNvPr id="20" name="Subtitle 19"/>
          <p:cNvSpPr>
            <a:spLocks noGrp="1"/>
          </p:cNvSpPr>
          <p:nvPr>
            <p:ph type="body" idx="1"/>
          </p:nvPr>
        </p:nvSpPr>
        <p:spPr>
          <a:xfrm>
            <a:off x="329408" y="3717032"/>
            <a:ext cx="10369152" cy="1008112"/>
          </a:xfrm>
        </p:spPr>
        <p:txBody>
          <a:bodyPr numCol="1">
            <a:normAutofit/>
          </a:bodyPr>
          <a:lstStyle/>
          <a:p>
            <a:r>
              <a:rPr lang="en-CA" dirty="0">
                <a:solidFill>
                  <a:schemeClr val="bg1"/>
                </a:solidFill>
              </a:rPr>
              <a:t> </a:t>
            </a:r>
            <a:r>
              <a:rPr lang="en-CA" dirty="0"/>
              <a:t>Cost Terms, Concepts, Classification and Behaviours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13226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7017E7F-47F5-4201-B4C8-D614F89E3425}"/>
              </a:ext>
            </a:extLst>
          </p:cNvPr>
          <p:cNvSpPr/>
          <p:nvPr/>
        </p:nvSpPr>
        <p:spPr>
          <a:xfrm>
            <a:off x="479376" y="836712"/>
            <a:ext cx="8795982" cy="56938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the 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cost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 of your product or service is the amount you spend to produce it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the 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price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 is your financial reward for providing the product or service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the 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value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 is what your customer believes the product or service is worth to them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Every business needs to 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cover its costs 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in order to make a profit. Working out your costs accurately is an essential part of working out your pricing.</a:t>
            </a:r>
          </a:p>
          <a:p>
            <a:endParaRPr lang="en-US" sz="2800" dirty="0"/>
          </a:p>
        </p:txBody>
      </p:sp>
      <p:pic>
        <p:nvPicPr>
          <p:cNvPr id="2050" name="Picture 2" descr="How Much Does It Cost to Host a Convention? – Homeschool411.com">
            <a:extLst>
              <a:ext uri="{FF2B5EF4-FFF2-40B4-BE49-F238E27FC236}">
                <a16:creationId xmlns:a16="http://schemas.microsoft.com/office/drawing/2014/main" id="{7FBE8899-D14E-4C69-9209-C08ECEBD45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6490" y="1619037"/>
            <a:ext cx="2764895" cy="2680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Subtitle 3">
            <a:extLst>
              <a:ext uri="{FF2B5EF4-FFF2-40B4-BE49-F238E27FC236}">
                <a16:creationId xmlns:a16="http://schemas.microsoft.com/office/drawing/2014/main" id="{79DC0329-D655-152C-4187-1C5256F696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9348" y="188640"/>
            <a:ext cx="9601067" cy="506016"/>
          </a:xfrm>
        </p:spPr>
        <p:txBody>
          <a:bodyPr/>
          <a:lstStyle/>
          <a:p>
            <a:r>
              <a:rPr lang="en-US" sz="1800" dirty="0"/>
              <a:t>Cost versus Price versus Value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40489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4"/>
          <p:cNvSpPr txBox="1">
            <a:spLocks/>
          </p:cNvSpPr>
          <p:nvPr/>
        </p:nvSpPr>
        <p:spPr>
          <a:xfrm>
            <a:off x="249256" y="777296"/>
            <a:ext cx="11607384" cy="51841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Arial" panose="020B0604020202020204" pitchFamily="34" charset="0"/>
                <a:ea typeface="Helvetica" charset="0"/>
                <a:cs typeface="Arial" panose="020B0604020202020204" pitchFamily="34" charset="0"/>
              </a:rPr>
              <a:t>Cost</a:t>
            </a:r>
          </a:p>
          <a:p>
            <a:pPr lvl="1"/>
            <a:r>
              <a:rPr lang="en-US" dirty="0">
                <a:latin typeface="Arial" panose="020B0604020202020204" pitchFamily="34" charset="0"/>
                <a:ea typeface="Helvetica" charset="0"/>
                <a:cs typeface="Arial" panose="020B0604020202020204" pitchFamily="34" charset="0"/>
              </a:rPr>
              <a:t>An economic value sacrificed to create another economic benefit [economic meaning]</a:t>
            </a:r>
          </a:p>
          <a:p>
            <a:r>
              <a:rPr lang="en-US" dirty="0">
                <a:latin typeface="Arial" panose="020B0604020202020204" pitchFamily="34" charset="0"/>
                <a:ea typeface="Helvetica" charset="0"/>
                <a:cs typeface="Arial" panose="020B0604020202020204" pitchFamily="34" charset="0"/>
              </a:rPr>
              <a:t>Expense</a:t>
            </a:r>
          </a:p>
          <a:p>
            <a:pPr lvl="1"/>
            <a:r>
              <a:rPr lang="en-US" dirty="0">
                <a:latin typeface="Arial" panose="020B0604020202020204" pitchFamily="34" charset="0"/>
                <a:ea typeface="Helvetica" charset="0"/>
                <a:cs typeface="Arial" panose="020B0604020202020204" pitchFamily="34" charset="0"/>
              </a:rPr>
              <a:t>A resource being consumed / used under accrual accounting</a:t>
            </a:r>
          </a:p>
          <a:p>
            <a:pPr lvl="1"/>
            <a:r>
              <a:rPr lang="en-US" dirty="0">
                <a:latin typeface="Arial" panose="020B0604020202020204" pitchFamily="34" charset="0"/>
                <a:ea typeface="Helvetica" charset="0"/>
                <a:cs typeface="Arial" panose="020B0604020202020204" pitchFamily="34" charset="0"/>
              </a:rPr>
              <a:t>A cost that is recognized to match revenue generated [accounting meaning, based on matching principle]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2394869D-6BBC-769B-8229-58529FD5FB7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Helvetica"/>
                <a:cs typeface="Helvetica"/>
              </a:rPr>
              <a:t>Cost vs. expense</a:t>
            </a:r>
            <a:endParaRPr lang="en-CA" dirty="0"/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  <a:latin typeface="Helvetica"/>
                <a:cs typeface="Helvetica"/>
              </a:rPr>
              <a:t>Cost vs. expense</a:t>
            </a:r>
          </a:p>
        </p:txBody>
      </p:sp>
      <p:pic>
        <p:nvPicPr>
          <p:cNvPr id="1026" name="Picture 2" descr="Cost vs Expense | Top 7 Best Differences (with infographics)">
            <a:extLst>
              <a:ext uri="{FF2B5EF4-FFF2-40B4-BE49-F238E27FC236}">
                <a16:creationId xmlns:a16="http://schemas.microsoft.com/office/drawing/2014/main" id="{5103A55F-356B-4B20-AAE3-EE3CEB6D7A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0532" y="4585085"/>
            <a:ext cx="4243032" cy="2010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838421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id="{9A3AA286-031C-4EC3-0C3F-F1C4CE9AE5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359" y="114378"/>
            <a:ext cx="9601067" cy="506016"/>
          </a:xfrm>
        </p:spPr>
        <p:txBody>
          <a:bodyPr/>
          <a:lstStyle/>
          <a:p>
            <a:r>
              <a:rPr lang="en-US" sz="1800" dirty="0"/>
              <a:t>Cost</a:t>
            </a:r>
          </a:p>
          <a:p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4"/>
          </p:nvPr>
        </p:nvSpPr>
        <p:spPr>
          <a:xfrm>
            <a:off x="407368" y="620688"/>
            <a:ext cx="11545284" cy="3456384"/>
          </a:xfrm>
        </p:spPr>
        <p:txBody>
          <a:bodyPr>
            <a:normAutofit/>
          </a:bodyPr>
          <a:lstStyle/>
          <a:p>
            <a:r>
              <a:rPr lang="en-CA" sz="2800" dirty="0"/>
              <a:t>Expired costs = expenses</a:t>
            </a:r>
          </a:p>
          <a:p>
            <a:r>
              <a:rPr lang="en-CA" sz="2800" dirty="0"/>
              <a:t>Accumulating costs – the way that costs are measured and recorded</a:t>
            </a:r>
          </a:p>
          <a:p>
            <a:pPr marL="0" indent="0">
              <a:buNone/>
            </a:pPr>
            <a:r>
              <a:rPr lang="en-CA" sz="2800" dirty="0"/>
              <a:t>Versus</a:t>
            </a:r>
          </a:p>
          <a:p>
            <a:r>
              <a:rPr lang="en-CA" sz="2800" dirty="0"/>
              <a:t>Assigning cost – the way that a cost is linked to some </a:t>
            </a:r>
            <a:r>
              <a:rPr lang="en-CA" sz="2800" b="1" u="sng" dirty="0"/>
              <a:t>cost object</a:t>
            </a:r>
          </a:p>
          <a:p>
            <a:r>
              <a:rPr lang="en-CA" sz="2800" b="1" u="sng" dirty="0"/>
              <a:t>Cost object – </a:t>
            </a:r>
            <a:r>
              <a:rPr lang="en-CA" sz="2800" dirty="0"/>
              <a:t>something for which a company wants to know the cost of</a:t>
            </a:r>
            <a:endParaRPr lang="en-CA" sz="2800" b="1" u="sng" dirty="0"/>
          </a:p>
        </p:txBody>
      </p:sp>
      <p:pic>
        <p:nvPicPr>
          <p:cNvPr id="3076" name="Picture 4" descr="5 Apps to Track Expenses">
            <a:extLst>
              <a:ext uri="{FF2B5EF4-FFF2-40B4-BE49-F238E27FC236}">
                <a16:creationId xmlns:a16="http://schemas.microsoft.com/office/drawing/2014/main" id="{36C6E0F4-47E0-4C69-AF86-4AE87C884C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3792" y="4365104"/>
            <a:ext cx="2867025" cy="159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400990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>
            <a:extLst>
              <a:ext uri="{FF2B5EF4-FFF2-40B4-BE49-F238E27FC236}">
                <a16:creationId xmlns:a16="http://schemas.microsoft.com/office/drawing/2014/main" id="{B06BB21E-1041-61DB-EA49-A79207E506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9713" y="128779"/>
            <a:ext cx="9601067" cy="506016"/>
          </a:xfrm>
        </p:spPr>
        <p:txBody>
          <a:bodyPr/>
          <a:lstStyle/>
          <a:p>
            <a:r>
              <a:rPr lang="en-US" sz="1800" dirty="0"/>
              <a:t>Cost Objects</a:t>
            </a:r>
          </a:p>
          <a:p>
            <a:endParaRPr lang="en-CA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4"/>
          </p:nvPr>
        </p:nvGraphicFramePr>
        <p:xfrm>
          <a:off x="334963" y="620713"/>
          <a:ext cx="11617324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086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086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CA" dirty="0">
                          <a:solidFill>
                            <a:schemeClr val="tx1"/>
                          </a:solidFill>
                        </a:rPr>
                        <a:t>Organization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dirty="0">
                          <a:solidFill>
                            <a:schemeClr val="tx1"/>
                          </a:solidFill>
                        </a:rPr>
                        <a:t>Cost Object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>
                          <a:solidFill>
                            <a:schemeClr val="tx1"/>
                          </a:solidFill>
                        </a:rPr>
                        <a:t>Royal Bank  - credit card services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dirty="0">
                          <a:solidFill>
                            <a:schemeClr val="tx1"/>
                          </a:solidFill>
                        </a:rPr>
                        <a:t>Cost of each card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>
                          <a:solidFill>
                            <a:schemeClr val="tx1"/>
                          </a:solidFill>
                        </a:rPr>
                        <a:t>University of Toronto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dirty="0">
                          <a:solidFill>
                            <a:schemeClr val="tx1"/>
                          </a:solidFill>
                        </a:rPr>
                        <a:t>Cost of each program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>
                          <a:solidFill>
                            <a:schemeClr val="tx1"/>
                          </a:solidFill>
                        </a:rPr>
                        <a:t>Air Canada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dirty="0">
                          <a:solidFill>
                            <a:schemeClr val="tx1"/>
                          </a:solidFill>
                        </a:rPr>
                        <a:t>Cost of flight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>
                          <a:solidFill>
                            <a:schemeClr val="tx1"/>
                          </a:solidFill>
                        </a:rPr>
                        <a:t>Walt Disney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dirty="0">
                          <a:solidFill>
                            <a:schemeClr val="tx1"/>
                          </a:solidFill>
                        </a:rPr>
                        <a:t>Cost of producing films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 err="1">
                          <a:solidFill>
                            <a:schemeClr val="tx1"/>
                          </a:solidFill>
                        </a:rPr>
                        <a:t>Loblaws</a:t>
                      </a:r>
                      <a:endParaRPr lang="en-CA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dirty="0">
                          <a:solidFill>
                            <a:schemeClr val="tx1"/>
                          </a:solidFill>
                        </a:rPr>
                        <a:t>Costs</a:t>
                      </a:r>
                      <a:r>
                        <a:rPr lang="en-CA" baseline="0" dirty="0">
                          <a:solidFill>
                            <a:schemeClr val="tx1"/>
                          </a:solidFill>
                        </a:rPr>
                        <a:t> of each store location</a:t>
                      </a:r>
                      <a:endParaRPr lang="en-CA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7" name="object 5">
            <a:extLst>
              <a:ext uri="{FF2B5EF4-FFF2-40B4-BE49-F238E27FC236}">
                <a16:creationId xmlns:a16="http://schemas.microsoft.com/office/drawing/2014/main" id="{7FC11CB2-2924-3537-A39F-0FA07E052E33}"/>
              </a:ext>
            </a:extLst>
          </p:cNvPr>
          <p:cNvSpPr txBox="1"/>
          <p:nvPr/>
        </p:nvSpPr>
        <p:spPr>
          <a:xfrm>
            <a:off x="767408" y="3933056"/>
            <a:ext cx="10412095" cy="462280"/>
          </a:xfrm>
          <a:prstGeom prst="rect">
            <a:avLst/>
          </a:prstGeom>
          <a:ln w="38100">
            <a:solidFill>
              <a:srgbClr val="929292"/>
            </a:solidFill>
          </a:ln>
        </p:spPr>
        <p:txBody>
          <a:bodyPr vert="horz" wrap="square" lIns="0" tIns="381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00"/>
              </a:spcBef>
            </a:pPr>
            <a:r>
              <a:rPr sz="2400" spc="-5" dirty="0">
                <a:latin typeface="Arial MT"/>
                <a:cs typeface="Arial MT"/>
              </a:rPr>
              <a:t>Discussion:</a:t>
            </a:r>
            <a:r>
              <a:rPr sz="2400" spc="2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What</a:t>
            </a:r>
            <a:r>
              <a:rPr sz="2400" spc="5" dirty="0">
                <a:latin typeface="Arial MT"/>
                <a:cs typeface="Arial MT"/>
              </a:rPr>
              <a:t> </a:t>
            </a:r>
            <a:r>
              <a:rPr sz="2400" b="1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costs</a:t>
            </a:r>
            <a:r>
              <a:rPr sz="2400" b="1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 MT"/>
                <a:cs typeface="Arial MT"/>
              </a:rPr>
              <a:t>went</a:t>
            </a:r>
            <a:r>
              <a:rPr sz="2400" spc="1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into</a:t>
            </a:r>
            <a:r>
              <a:rPr sz="2400" spc="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these </a:t>
            </a:r>
            <a:r>
              <a:rPr sz="2400" spc="-5" dirty="0">
                <a:latin typeface="Arial MT"/>
                <a:cs typeface="Arial MT"/>
              </a:rPr>
              <a:t>different</a:t>
            </a:r>
            <a:r>
              <a:rPr sz="2400" spc="1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objects?</a:t>
            </a:r>
            <a:endParaRPr sz="2400"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29773726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8C0C0B-91CD-302D-8F27-D2AC4449C5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>
            <a:extLst>
              <a:ext uri="{FF2B5EF4-FFF2-40B4-BE49-F238E27FC236}">
                <a16:creationId xmlns:a16="http://schemas.microsoft.com/office/drawing/2014/main" id="{E77CA9E2-EE51-EE22-3F79-2B9E0E46D5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9713" y="128779"/>
            <a:ext cx="9601067" cy="506016"/>
          </a:xfrm>
        </p:spPr>
        <p:txBody>
          <a:bodyPr/>
          <a:lstStyle/>
          <a:p>
            <a:r>
              <a:rPr lang="en-US" sz="1800" dirty="0"/>
              <a:t>Let's practice….</a:t>
            </a:r>
          </a:p>
          <a:p>
            <a:endParaRPr lang="en-CA" dirty="0"/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C49675A0-131C-A82A-116E-BAE754EA1638}"/>
              </a:ext>
            </a:extLst>
          </p:cNvPr>
          <p:cNvSpPr txBox="1"/>
          <p:nvPr/>
        </p:nvSpPr>
        <p:spPr>
          <a:xfrm>
            <a:off x="623392" y="1124744"/>
            <a:ext cx="10412095" cy="407804"/>
          </a:xfrm>
          <a:prstGeom prst="rect">
            <a:avLst/>
          </a:prstGeom>
          <a:ln w="38100">
            <a:solidFill>
              <a:srgbClr val="929292"/>
            </a:solidFill>
          </a:ln>
        </p:spPr>
        <p:txBody>
          <a:bodyPr vert="horz" wrap="square" lIns="0" tIns="381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00"/>
              </a:spcBef>
            </a:pPr>
            <a:r>
              <a:rPr sz="2400" spc="-5" dirty="0">
                <a:latin typeface="Arial" panose="020B0604020202020204" pitchFamily="34" charset="0"/>
                <a:cs typeface="Arial" panose="020B0604020202020204" pitchFamily="34" charset="0"/>
              </a:rPr>
              <a:t>Discussion:</a:t>
            </a:r>
            <a:r>
              <a:rPr sz="2400" spc="2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CA" sz="2400" dirty="0">
                <a:latin typeface="Arial" panose="020B0604020202020204" pitchFamily="34" charset="0"/>
                <a:cs typeface="Arial" panose="020B0604020202020204" pitchFamily="34" charset="0"/>
              </a:rPr>
              <a:t>What costs went into this beautiful burnt orange coat?</a:t>
            </a:r>
            <a:endParaRPr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3810CF-4764-6DB8-297E-8A63E51DC6AB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5800" y="2708920"/>
            <a:ext cx="2305422" cy="2592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3401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073FA1-5A94-A8CE-27C4-51099C584C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>
            <a:extLst>
              <a:ext uri="{FF2B5EF4-FFF2-40B4-BE49-F238E27FC236}">
                <a16:creationId xmlns:a16="http://schemas.microsoft.com/office/drawing/2014/main" id="{894B5F94-652C-6A4A-B4D5-35010EB7A4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9713" y="128779"/>
            <a:ext cx="9601067" cy="506016"/>
          </a:xfrm>
        </p:spPr>
        <p:txBody>
          <a:bodyPr/>
          <a:lstStyle/>
          <a:p>
            <a:r>
              <a:rPr lang="en-US" sz="1800" dirty="0"/>
              <a:t>Let's practice….</a:t>
            </a:r>
          </a:p>
          <a:p>
            <a:endParaRPr lang="en-CA" dirty="0"/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92DDD0F1-D352-D432-71BC-E9176ED678E5}"/>
              </a:ext>
            </a:extLst>
          </p:cNvPr>
          <p:cNvSpPr txBox="1"/>
          <p:nvPr/>
        </p:nvSpPr>
        <p:spPr>
          <a:xfrm>
            <a:off x="623392" y="1124744"/>
            <a:ext cx="10412095" cy="407804"/>
          </a:xfrm>
          <a:prstGeom prst="rect">
            <a:avLst/>
          </a:prstGeom>
          <a:ln w="38100">
            <a:solidFill>
              <a:srgbClr val="929292"/>
            </a:solidFill>
          </a:ln>
        </p:spPr>
        <p:txBody>
          <a:bodyPr vert="horz" wrap="square" lIns="0" tIns="381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00"/>
              </a:spcBef>
            </a:pPr>
            <a:r>
              <a:rPr lang="en-CA" sz="2400" spc="-5" dirty="0">
                <a:latin typeface="Arial MT"/>
                <a:cs typeface="Arial MT"/>
              </a:rPr>
              <a:t>Now that’s a lot of costs…</a:t>
            </a:r>
            <a:endParaRPr sz="2400" dirty="0">
              <a:latin typeface="Arial MT"/>
              <a:cs typeface="Arial M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CF046D-4E62-E26E-5675-ED1D49CAEBB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16" y="1988837"/>
            <a:ext cx="1800200" cy="151217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50C44E4-599E-E0B5-BBCB-5939B8A78673}"/>
              </a:ext>
            </a:extLst>
          </p:cNvPr>
          <p:cNvSpPr txBox="1"/>
          <p:nvPr/>
        </p:nvSpPr>
        <p:spPr>
          <a:xfrm>
            <a:off x="3863752" y="2039141"/>
            <a:ext cx="676875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>
                <a:latin typeface="Arial" panose="020B0604020202020204" pitchFamily="34" charset="0"/>
                <a:cs typeface="Arial" panose="020B0604020202020204" pitchFamily="34" charset="0"/>
              </a:rPr>
              <a:t>Costs must be classified into different categories to help to assist with strategic decision making</a:t>
            </a:r>
          </a:p>
          <a:p>
            <a:endParaRPr lang="en-CA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CA" sz="2800" dirty="0">
                <a:latin typeface="Arial" panose="020B0604020202020204" pitchFamily="34" charset="0"/>
                <a:cs typeface="Arial" panose="020B0604020202020204" pitchFamily="34" charset="0"/>
              </a:rPr>
              <a:t>- Refer to class handout</a:t>
            </a:r>
          </a:p>
        </p:txBody>
      </p:sp>
      <p:pic>
        <p:nvPicPr>
          <p:cNvPr id="3" name="Picture 2" descr="document, text icon">
            <a:extLst>
              <a:ext uri="{FF2B5EF4-FFF2-40B4-BE49-F238E27FC236}">
                <a16:creationId xmlns:a16="http://schemas.microsoft.com/office/drawing/2014/main" id="{3CA9667F-CEB9-7BCD-B71E-3FF59A403F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9526" y="5301208"/>
            <a:ext cx="648072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2509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/>
          <p:cNvSpPr>
            <a:spLocks noGrp="1"/>
          </p:cNvSpPr>
          <p:nvPr>
            <p:ph type="title"/>
          </p:nvPr>
        </p:nvSpPr>
        <p:spPr>
          <a:xfrm>
            <a:off x="335360" y="2747963"/>
            <a:ext cx="10363200" cy="1362075"/>
          </a:xfrm>
        </p:spPr>
        <p:txBody>
          <a:bodyPr anchor="b"/>
          <a:lstStyle/>
          <a:p>
            <a:r>
              <a:rPr lang="en-US" dirty="0">
                <a:solidFill>
                  <a:schemeClr val="bg1"/>
                </a:solidFill>
              </a:rPr>
              <a:t>Product vs. Period Costs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CA" sz="3200" dirty="0"/>
              <a:t> 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58672218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7">
            <a:extLst>
              <a:ext uri="{FF2B5EF4-FFF2-40B4-BE49-F238E27FC236}">
                <a16:creationId xmlns:a16="http://schemas.microsoft.com/office/drawing/2014/main" id="{B9A15C19-4952-B2C5-3DA1-924AC2934F7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Helvetica"/>
                <a:cs typeface="Helvetica"/>
              </a:rPr>
              <a:t>Product vs. Period </a:t>
            </a:r>
            <a:r>
              <a:rPr lang="en-US" dirty="0">
                <a:latin typeface="Helvetica"/>
                <a:cs typeface="Helvetica"/>
              </a:rPr>
              <a:t>C</a:t>
            </a:r>
            <a:r>
              <a:rPr lang="en-US" dirty="0">
                <a:solidFill>
                  <a:schemeClr val="bg1"/>
                </a:solidFill>
                <a:latin typeface="Helvetica"/>
                <a:cs typeface="Helvetica"/>
              </a:rPr>
              <a:t>osts</a:t>
            </a:r>
            <a:endParaRPr lang="en-CA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6DAA96A-01AD-594D-2F4E-2DE98FF8543B}"/>
              </a:ext>
            </a:extLst>
          </p:cNvPr>
          <p:cNvSpPr/>
          <p:nvPr/>
        </p:nvSpPr>
        <p:spPr bwMode="auto">
          <a:xfrm>
            <a:off x="593536" y="980728"/>
            <a:ext cx="4572000" cy="51435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rgbClr val="C8004B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CA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2" descr="equipment, household, instrument, needle, needle and thread, pin, sew, sewing, thread, tool icon">
            <a:extLst>
              <a:ext uri="{FF2B5EF4-FFF2-40B4-BE49-F238E27FC236}">
                <a16:creationId xmlns:a16="http://schemas.microsoft.com/office/drawing/2014/main" id="{8E162AD6-7716-C31E-C6FB-BB586DB239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7488" y="1809274"/>
            <a:ext cx="2449870" cy="2449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543AE0C-E484-2C48-CB3C-901C1DF67E32}"/>
              </a:ext>
            </a:extLst>
          </p:cNvPr>
          <p:cNvSpPr txBox="1"/>
          <p:nvPr/>
        </p:nvSpPr>
        <p:spPr>
          <a:xfrm>
            <a:off x="1816414" y="1628800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>
                <a:latin typeface="Arial" panose="020B0604020202020204" pitchFamily="34" charset="0"/>
                <a:cs typeface="Arial" panose="020B0604020202020204" pitchFamily="34" charset="0"/>
              </a:rPr>
              <a:t>Product Costs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33CBB1-9759-A884-E762-157C164F052C}"/>
              </a:ext>
            </a:extLst>
          </p:cNvPr>
          <p:cNvSpPr txBox="1"/>
          <p:nvPr/>
        </p:nvSpPr>
        <p:spPr>
          <a:xfrm>
            <a:off x="1343472" y="3861048"/>
            <a:ext cx="29621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Manufacturing costs</a:t>
            </a:r>
          </a:p>
          <a:p>
            <a:pPr marL="285750" indent="-285750">
              <a:buFontTx/>
              <a:buChar char="-"/>
            </a:pPr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Costs relate directly to making the product</a:t>
            </a:r>
          </a:p>
          <a:p>
            <a:pPr marL="285750" indent="-285750">
              <a:buFontTx/>
              <a:buChar char="-"/>
            </a:pPr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Cost assigned to inventory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C766253-1780-05F0-CB0B-AF236394C905}"/>
              </a:ext>
            </a:extLst>
          </p:cNvPr>
          <p:cNvSpPr/>
          <p:nvPr/>
        </p:nvSpPr>
        <p:spPr bwMode="auto">
          <a:xfrm>
            <a:off x="7019296" y="980728"/>
            <a:ext cx="4572000" cy="5143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rgbClr val="ED037C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CA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95A2CD-333F-B0BF-B021-936D0AB8BF0B}"/>
              </a:ext>
            </a:extLst>
          </p:cNvPr>
          <p:cNvSpPr txBox="1"/>
          <p:nvPr/>
        </p:nvSpPr>
        <p:spPr>
          <a:xfrm>
            <a:off x="8297184" y="1624608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>
                <a:latin typeface="Arial" panose="020B0604020202020204" pitchFamily="34" charset="0"/>
                <a:cs typeface="Arial" panose="020B0604020202020204" pitchFamily="34" charset="0"/>
              </a:rPr>
              <a:t>Period Costs</a:t>
            </a:r>
          </a:p>
        </p:txBody>
      </p:sp>
      <p:pic>
        <p:nvPicPr>
          <p:cNvPr id="10" name="Picture 4" descr="clock icon">
            <a:extLst>
              <a:ext uri="{FF2B5EF4-FFF2-40B4-BE49-F238E27FC236}">
                <a16:creationId xmlns:a16="http://schemas.microsoft.com/office/drawing/2014/main" id="{9F4D95FA-AEA8-04C4-5C82-1FE8F1BBCE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6280" y="2263194"/>
            <a:ext cx="1289284" cy="1289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A7959A2-DF0F-8853-0495-AA11EC669C82}"/>
              </a:ext>
            </a:extLst>
          </p:cNvPr>
          <p:cNvSpPr txBox="1"/>
          <p:nvPr/>
        </p:nvSpPr>
        <p:spPr>
          <a:xfrm>
            <a:off x="7608168" y="3848968"/>
            <a:ext cx="36724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Non-manufacturing costs</a:t>
            </a:r>
          </a:p>
          <a:p>
            <a:pPr marL="285750" indent="-285750">
              <a:buFontTx/>
              <a:buChar char="-"/>
            </a:pPr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Costs not directly elated to making the product</a:t>
            </a:r>
          </a:p>
          <a:p>
            <a:pPr marL="285750" indent="-285750">
              <a:buFontTx/>
              <a:buChar char="-"/>
            </a:pPr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Cost expensed when incurred</a:t>
            </a:r>
          </a:p>
        </p:txBody>
      </p:sp>
    </p:spTree>
    <p:extLst>
      <p:ext uri="{BB962C8B-B14F-4D97-AF65-F5344CB8AC3E}">
        <p14:creationId xmlns:p14="http://schemas.microsoft.com/office/powerpoint/2010/main" val="30369551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0664FA-D578-C5D7-6832-14DB5A28B8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id="{ED397E2C-F016-4AB9-75E4-8FCF3928E8A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A" dirty="0"/>
              <a:t>Course Outline Overview</a:t>
            </a:r>
          </a:p>
        </p:txBody>
      </p:sp>
      <p:pic>
        <p:nvPicPr>
          <p:cNvPr id="2" name="Picture 1" descr="A close up of a logo&#10;&#10;Description automatically generated">
            <a:extLst>
              <a:ext uri="{FF2B5EF4-FFF2-40B4-BE49-F238E27FC236}">
                <a16:creationId xmlns:a16="http://schemas.microsoft.com/office/drawing/2014/main" id="{A16DCD4A-E5E1-3AC7-AD46-3546B6A4EA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2024" y="1196752"/>
            <a:ext cx="3230183" cy="3230183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2FED2331-AECC-4941-BC26-7AD6811C9E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9496" y="1955130"/>
            <a:ext cx="3520008" cy="1439218"/>
          </a:xfrm>
          <a:solidFill>
            <a:srgbClr val="0070C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anchor="ctr"/>
          <a:lstStyle/>
          <a:p>
            <a:pPr algn="ctr"/>
            <a:r>
              <a:rPr lang="en-CA" sz="2800" dirty="0">
                <a:solidFill>
                  <a:schemeClr val="bg1"/>
                </a:solidFill>
              </a:rPr>
              <a:t>COURSE OUTLINE OVERVIEW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594551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414019" y="947673"/>
            <a:ext cx="36709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>
                <a:tab pos="355600" algn="l"/>
              </a:tabLst>
              <a:defRPr/>
            </a:pPr>
            <a:r>
              <a:rPr kumimoji="0" sz="1450" b="1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3.	</a:t>
            </a: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PRODUCT</a:t>
            </a:r>
            <a:r>
              <a:rPr kumimoji="0" sz="1800" b="1" i="0" u="none" strike="noStrike" kern="1200" cap="none" spc="-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1" i="0" u="none" strike="noStrike" kern="1200" cap="none" spc="-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vs.</a:t>
            </a:r>
            <a:r>
              <a:rPr kumimoji="0" sz="1800" b="1" i="0" u="none" strike="noStrike" kern="1200" cap="none" spc="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PERIOD</a:t>
            </a:r>
            <a:r>
              <a:rPr kumimoji="0" sz="1800" b="1" i="0" u="none" strike="noStrike" kern="1200" cap="none" spc="-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COSTS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243943" y="862914"/>
          <a:ext cx="11122025" cy="220649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52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69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2672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22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Cost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22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Definition</a:t>
                      </a:r>
                      <a:endParaRPr sz="2200" dirty="0">
                        <a:latin typeface="Arial"/>
                        <a:cs typeface="Arial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2498">
                <a:tc>
                  <a:txBody>
                    <a:bodyPr/>
                    <a:lstStyle/>
                    <a:p>
                      <a:pPr marL="497205">
                        <a:lnSpc>
                          <a:spcPct val="100000"/>
                        </a:lnSpc>
                        <a:spcBef>
                          <a:spcPts val="1305"/>
                        </a:spcBef>
                      </a:pPr>
                      <a:r>
                        <a:rPr sz="2200" spc="-5" dirty="0">
                          <a:latin typeface="Arial MT"/>
                          <a:cs typeface="Arial MT"/>
                        </a:rPr>
                        <a:t>Product</a:t>
                      </a:r>
                      <a:r>
                        <a:rPr sz="2200" spc="-2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2200" spc="-5" dirty="0">
                          <a:latin typeface="Arial MT"/>
                          <a:cs typeface="Arial MT"/>
                        </a:rPr>
                        <a:t>Costs</a:t>
                      </a:r>
                      <a:endParaRPr sz="2200">
                        <a:latin typeface="Arial MT"/>
                        <a:cs typeface="Arial MT"/>
                      </a:endParaRPr>
                    </a:p>
                  </a:txBody>
                  <a:tcPr marL="0" marR="0" marT="1657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378460" indent="-287020">
                        <a:lnSpc>
                          <a:spcPct val="100000"/>
                        </a:lnSpc>
                        <a:spcBef>
                          <a:spcPts val="300"/>
                        </a:spcBef>
                        <a:buChar char="•"/>
                        <a:tabLst>
                          <a:tab pos="377825" algn="l"/>
                          <a:tab pos="378460" algn="l"/>
                        </a:tabLst>
                      </a:pPr>
                      <a:r>
                        <a:rPr sz="2200" spc="-5" dirty="0">
                          <a:latin typeface="Arial MT"/>
                          <a:cs typeface="Arial MT"/>
                        </a:rPr>
                        <a:t>Include</a:t>
                      </a:r>
                      <a:r>
                        <a:rPr sz="2200" spc="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2200" spc="-5" dirty="0">
                          <a:latin typeface="Arial MT"/>
                          <a:cs typeface="Arial MT"/>
                        </a:rPr>
                        <a:t>all</a:t>
                      </a:r>
                      <a:r>
                        <a:rPr sz="2200" spc="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2200" spc="-5" dirty="0">
                          <a:latin typeface="Arial MT"/>
                          <a:cs typeface="Arial MT"/>
                        </a:rPr>
                        <a:t>costs</a:t>
                      </a:r>
                      <a:r>
                        <a:rPr sz="220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2200" spc="-5" dirty="0">
                          <a:latin typeface="Arial MT"/>
                          <a:cs typeface="Arial MT"/>
                        </a:rPr>
                        <a:t>involved</a:t>
                      </a:r>
                      <a:r>
                        <a:rPr sz="2200" spc="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2200" spc="-5" dirty="0">
                          <a:latin typeface="Arial MT"/>
                          <a:cs typeface="Arial MT"/>
                        </a:rPr>
                        <a:t>in</a:t>
                      </a:r>
                      <a:r>
                        <a:rPr sz="2200" spc="1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2200" spc="-5" dirty="0">
                          <a:latin typeface="Arial MT"/>
                          <a:cs typeface="Arial MT"/>
                        </a:rPr>
                        <a:t>purchase</a:t>
                      </a:r>
                      <a:r>
                        <a:rPr sz="2200" spc="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2200" spc="-5" dirty="0">
                          <a:latin typeface="Arial MT"/>
                          <a:cs typeface="Arial MT"/>
                        </a:rPr>
                        <a:t>or</a:t>
                      </a:r>
                      <a:r>
                        <a:rPr sz="2200" spc="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2200" spc="-5" dirty="0">
                          <a:latin typeface="Arial MT"/>
                          <a:cs typeface="Arial MT"/>
                        </a:rPr>
                        <a:t>manufacture</a:t>
                      </a:r>
                      <a:r>
                        <a:rPr sz="2200" spc="3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2200" spc="-5" dirty="0">
                          <a:latin typeface="Arial MT"/>
                          <a:cs typeface="Arial MT"/>
                        </a:rPr>
                        <a:t>of</a:t>
                      </a:r>
                      <a:r>
                        <a:rPr sz="220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2200" spc="-5" dirty="0">
                          <a:latin typeface="Arial MT"/>
                          <a:cs typeface="Arial MT"/>
                        </a:rPr>
                        <a:t>goods.</a:t>
                      </a:r>
                      <a:endParaRPr sz="2200">
                        <a:latin typeface="Arial MT"/>
                        <a:cs typeface="Arial MT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9727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2550">
                        <a:latin typeface="Times New Roman"/>
                        <a:cs typeface="Times New Roman"/>
                      </a:endParaRPr>
                    </a:p>
                    <a:p>
                      <a:pPr marL="574675">
                        <a:lnSpc>
                          <a:spcPct val="100000"/>
                        </a:lnSpc>
                      </a:pPr>
                      <a:r>
                        <a:rPr sz="2200" spc="-5" dirty="0">
                          <a:latin typeface="Arial MT"/>
                          <a:cs typeface="Arial MT"/>
                        </a:rPr>
                        <a:t>Period</a:t>
                      </a:r>
                      <a:r>
                        <a:rPr sz="2200" spc="-3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2200" spc="-5" dirty="0">
                          <a:latin typeface="Arial MT"/>
                          <a:cs typeface="Arial MT"/>
                        </a:rPr>
                        <a:t>Costs</a:t>
                      </a:r>
                      <a:endParaRPr sz="2200">
                        <a:latin typeface="Arial MT"/>
                        <a:cs typeface="Arial MT"/>
                      </a:endParaRPr>
                    </a:p>
                  </a:txBody>
                  <a:tcPr marL="0" marR="0" marT="6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378460" marR="729615" indent="-287020">
                        <a:lnSpc>
                          <a:spcPct val="100000"/>
                        </a:lnSpc>
                        <a:spcBef>
                          <a:spcPts val="300"/>
                        </a:spcBef>
                        <a:buChar char="•"/>
                        <a:tabLst>
                          <a:tab pos="377825" algn="l"/>
                          <a:tab pos="378460" algn="l"/>
                        </a:tabLst>
                      </a:pPr>
                      <a:r>
                        <a:rPr sz="2200" spc="-5" dirty="0">
                          <a:latin typeface="Arial MT"/>
                          <a:cs typeface="Arial MT"/>
                        </a:rPr>
                        <a:t>All costs</a:t>
                      </a:r>
                      <a:r>
                        <a:rPr sz="220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2200" spc="-5" dirty="0">
                          <a:latin typeface="Arial MT"/>
                          <a:cs typeface="Arial MT"/>
                        </a:rPr>
                        <a:t>that</a:t>
                      </a:r>
                      <a:r>
                        <a:rPr sz="2200" spc="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2200" spc="-5" dirty="0">
                          <a:latin typeface="Arial MT"/>
                          <a:cs typeface="Arial MT"/>
                        </a:rPr>
                        <a:t>are</a:t>
                      </a:r>
                      <a:r>
                        <a:rPr sz="2200" spc="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2200" spc="-5" dirty="0">
                          <a:latin typeface="Arial MT"/>
                          <a:cs typeface="Arial MT"/>
                        </a:rPr>
                        <a:t>expensed</a:t>
                      </a:r>
                      <a:r>
                        <a:rPr sz="2200" spc="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2200" spc="-5" dirty="0">
                          <a:latin typeface="Arial MT"/>
                          <a:cs typeface="Arial MT"/>
                        </a:rPr>
                        <a:t>on</a:t>
                      </a:r>
                      <a:r>
                        <a:rPr sz="2200" spc="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2200" spc="-5" dirty="0">
                          <a:latin typeface="Arial MT"/>
                          <a:cs typeface="Arial MT"/>
                        </a:rPr>
                        <a:t>the</a:t>
                      </a:r>
                      <a:r>
                        <a:rPr sz="2200" spc="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2200" spc="-5" dirty="0">
                          <a:latin typeface="Arial MT"/>
                          <a:cs typeface="Arial MT"/>
                        </a:rPr>
                        <a:t>income</a:t>
                      </a:r>
                      <a:r>
                        <a:rPr sz="220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2200" spc="-5" dirty="0">
                          <a:latin typeface="Arial MT"/>
                          <a:cs typeface="Arial MT"/>
                        </a:rPr>
                        <a:t>statement</a:t>
                      </a:r>
                      <a:r>
                        <a:rPr sz="2200" spc="3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2200" spc="-5" dirty="0">
                          <a:latin typeface="Arial MT"/>
                          <a:cs typeface="Arial MT"/>
                        </a:rPr>
                        <a:t>in the </a:t>
                      </a:r>
                      <a:r>
                        <a:rPr sz="2200" spc="-59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2200" spc="-5" dirty="0">
                          <a:latin typeface="Arial MT"/>
                          <a:cs typeface="Arial MT"/>
                        </a:rPr>
                        <a:t>period </a:t>
                      </a:r>
                      <a:r>
                        <a:rPr sz="2200" dirty="0">
                          <a:latin typeface="Arial MT"/>
                          <a:cs typeface="Arial MT"/>
                        </a:rPr>
                        <a:t>in </a:t>
                      </a:r>
                      <a:r>
                        <a:rPr sz="2200" spc="-5" dirty="0">
                          <a:latin typeface="Arial MT"/>
                          <a:cs typeface="Arial MT"/>
                        </a:rPr>
                        <a:t>which</a:t>
                      </a:r>
                      <a:r>
                        <a:rPr sz="220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2200" spc="-5" dirty="0">
                          <a:latin typeface="Arial MT"/>
                          <a:cs typeface="Arial MT"/>
                        </a:rPr>
                        <a:t>they</a:t>
                      </a:r>
                      <a:r>
                        <a:rPr sz="2200" spc="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2200" spc="-5" dirty="0">
                          <a:latin typeface="Arial MT"/>
                          <a:cs typeface="Arial MT"/>
                        </a:rPr>
                        <a:t>are</a:t>
                      </a:r>
                      <a:r>
                        <a:rPr sz="2200" spc="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2200" spc="-5" dirty="0">
                          <a:latin typeface="Arial MT"/>
                          <a:cs typeface="Arial MT"/>
                        </a:rPr>
                        <a:t>incurred</a:t>
                      </a:r>
                      <a:r>
                        <a:rPr sz="220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2200" spc="-5" dirty="0">
                          <a:latin typeface="Arial MT"/>
                          <a:cs typeface="Arial MT"/>
                        </a:rPr>
                        <a:t>or</a:t>
                      </a:r>
                      <a:r>
                        <a:rPr sz="2200" spc="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2200" spc="-5" dirty="0">
                          <a:latin typeface="Arial MT"/>
                          <a:cs typeface="Arial MT"/>
                        </a:rPr>
                        <a:t>accrued.</a:t>
                      </a:r>
                      <a:r>
                        <a:rPr sz="2200" spc="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2200" spc="-5" dirty="0">
                          <a:latin typeface="Arial MT"/>
                          <a:cs typeface="Arial MT"/>
                        </a:rPr>
                        <a:t>Selling </a:t>
                      </a:r>
                      <a:r>
                        <a:rPr sz="220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2200" spc="-5" dirty="0">
                          <a:latin typeface="Arial MT"/>
                          <a:cs typeface="Arial MT"/>
                        </a:rPr>
                        <a:t>(marketing)</a:t>
                      </a:r>
                      <a:r>
                        <a:rPr sz="2200" spc="3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2200" spc="-5" dirty="0">
                          <a:latin typeface="Arial MT"/>
                          <a:cs typeface="Arial MT"/>
                        </a:rPr>
                        <a:t>and</a:t>
                      </a:r>
                      <a:r>
                        <a:rPr sz="2200" spc="2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2200" spc="-5" dirty="0">
                          <a:latin typeface="Arial MT"/>
                          <a:cs typeface="Arial MT"/>
                        </a:rPr>
                        <a:t>administrative</a:t>
                      </a:r>
                      <a:r>
                        <a:rPr sz="2200" spc="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2200" spc="-5" dirty="0">
                          <a:latin typeface="Arial MT"/>
                          <a:cs typeface="Arial MT"/>
                        </a:rPr>
                        <a:t>expenses</a:t>
                      </a:r>
                      <a:r>
                        <a:rPr sz="2200" spc="1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2200" spc="-5" dirty="0">
                          <a:latin typeface="Arial MT"/>
                          <a:cs typeface="Arial MT"/>
                        </a:rPr>
                        <a:t>are</a:t>
                      </a:r>
                      <a:r>
                        <a:rPr sz="2200" spc="2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2200" spc="-5" dirty="0">
                          <a:latin typeface="Arial MT"/>
                          <a:cs typeface="Arial MT"/>
                        </a:rPr>
                        <a:t>period</a:t>
                      </a:r>
                      <a:r>
                        <a:rPr sz="2200" spc="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2200" dirty="0">
                          <a:latin typeface="Arial MT"/>
                          <a:cs typeface="Arial MT"/>
                        </a:rPr>
                        <a:t>costs.</a:t>
                      </a:r>
                    </a:p>
                  </a:txBody>
                  <a:tcPr marL="0" marR="0" marT="381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04112" y="3506380"/>
            <a:ext cx="1060703" cy="894588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2198877" y="5039105"/>
            <a:ext cx="3133090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4965" marR="5080" lvl="0" indent="-354965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Char char="•"/>
              <a:tabLst>
                <a:tab pos="354965" algn="l"/>
                <a:tab pos="355600" algn="l"/>
              </a:tabLst>
              <a:defRPr/>
            </a:pPr>
            <a:r>
              <a:rPr kumimoji="0" sz="22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Costs</a:t>
            </a:r>
            <a:r>
              <a:rPr kumimoji="0" sz="22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2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relate directly</a:t>
            </a:r>
            <a:r>
              <a:rPr kumimoji="0" sz="22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2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to </a:t>
            </a:r>
            <a:r>
              <a:rPr kumimoji="0" sz="2200" b="0" i="0" u="none" strike="noStrike" kern="1200" cap="none" spc="-5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2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making</a:t>
            </a:r>
            <a:r>
              <a:rPr kumimoji="0" sz="22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2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the</a:t>
            </a:r>
            <a:r>
              <a:rPr kumimoji="0" sz="22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2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product.</a:t>
            </a:r>
            <a:endParaRPr kumimoji="0" sz="2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352294" y="5734050"/>
            <a:ext cx="2952115" cy="725805"/>
          </a:xfrm>
          <a:prstGeom prst="rect">
            <a:avLst/>
          </a:prstGeom>
          <a:ln w="25400">
            <a:solidFill>
              <a:srgbClr val="ED037C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458470" marR="0" lvl="0" indent="-344170" algn="l" defTabSz="914400" rtl="0" eaLnBrk="1" fontAlgn="auto" latinLnBrk="0" hangingPunct="1">
              <a:lnSpc>
                <a:spcPts val="254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 MT"/>
              <a:buChar char="•"/>
              <a:tabLst>
                <a:tab pos="458470" algn="l"/>
                <a:tab pos="459105" algn="l"/>
              </a:tabLst>
              <a:defRPr/>
            </a:pPr>
            <a:r>
              <a:rPr kumimoji="0" sz="22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Cost</a:t>
            </a:r>
            <a:r>
              <a:rPr kumimoji="0" sz="2200" b="1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2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assigned</a:t>
            </a:r>
            <a:r>
              <a:rPr kumimoji="0" sz="2200" b="1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2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to</a:t>
            </a:r>
            <a:endParaRPr kumimoji="0" sz="2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920115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2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inventory</a:t>
            </a:r>
            <a:r>
              <a:rPr kumimoji="0" sz="22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.</a:t>
            </a:r>
            <a:endParaRPr kumimoji="0" sz="2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448425" y="5039105"/>
            <a:ext cx="2798445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6040" marR="5080" lvl="0" indent="-5334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Char char="•"/>
              <a:tabLst>
                <a:tab pos="354965" algn="l"/>
                <a:tab pos="355600" algn="l"/>
              </a:tabLst>
              <a:defRPr/>
            </a:pPr>
            <a:r>
              <a:rPr kumimoji="0" sz="22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Costs not directly </a:t>
            </a:r>
            <a:r>
              <a:rPr kumimoji="0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2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related</a:t>
            </a:r>
            <a:r>
              <a:rPr kumimoji="0" sz="22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2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to</a:t>
            </a:r>
            <a:r>
              <a:rPr kumimoji="0" sz="220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2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the</a:t>
            </a:r>
            <a:r>
              <a:rPr kumimoji="0" sz="22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2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product.</a:t>
            </a:r>
            <a:endParaRPr kumimoji="0" sz="2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096761" y="5732526"/>
            <a:ext cx="3385185" cy="725805"/>
          </a:xfrm>
          <a:prstGeom prst="rect">
            <a:avLst/>
          </a:prstGeom>
          <a:ln w="25400">
            <a:solidFill>
              <a:srgbClr val="ED037C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385445" marR="0" lvl="0" indent="-343535" algn="l" defTabSz="914400" rtl="0" eaLnBrk="1" fontAlgn="auto" latinLnBrk="0" hangingPunct="1">
              <a:lnSpc>
                <a:spcPts val="25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 MT"/>
              <a:buChar char="•"/>
              <a:tabLst>
                <a:tab pos="385445" algn="l"/>
                <a:tab pos="386080" algn="l"/>
              </a:tabLst>
              <a:defRPr/>
            </a:pPr>
            <a:r>
              <a:rPr kumimoji="0" sz="2200" b="1" i="0" u="heavy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Arial"/>
                <a:ea typeface="+mn-ea"/>
                <a:cs typeface="Arial"/>
              </a:rPr>
              <a:t>Cost</a:t>
            </a:r>
            <a:r>
              <a:rPr kumimoji="0" sz="2200" b="1" i="0" u="heavy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Arial"/>
                <a:ea typeface="+mn-ea"/>
                <a:cs typeface="Arial"/>
              </a:rPr>
              <a:t> </a:t>
            </a:r>
            <a:r>
              <a:rPr kumimoji="0" sz="2200" b="1" i="0" u="heavy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Arial"/>
                <a:ea typeface="+mn-ea"/>
                <a:cs typeface="Arial"/>
              </a:rPr>
              <a:t>expensed</a:t>
            </a:r>
            <a:r>
              <a:rPr kumimoji="0" sz="2200" b="1" i="0" u="heavy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Arial"/>
                <a:ea typeface="+mn-ea"/>
                <a:cs typeface="Arial"/>
              </a:rPr>
              <a:t> </a:t>
            </a:r>
            <a:r>
              <a:rPr kumimoji="0" sz="2200" b="1" i="0" u="heavy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Arial"/>
                <a:ea typeface="+mn-ea"/>
                <a:cs typeface="Arial"/>
              </a:rPr>
              <a:t>when</a:t>
            </a:r>
            <a:endParaRPr kumimoji="0" sz="2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1811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200" b="1" i="0" u="heavy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Arial"/>
                <a:ea typeface="+mn-ea"/>
                <a:cs typeface="Arial"/>
              </a:rPr>
              <a:t>incurred</a:t>
            </a:r>
            <a:r>
              <a:rPr kumimoji="0" sz="22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.</a:t>
            </a:r>
            <a:endParaRPr kumimoji="0" sz="2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567136" y="3429000"/>
            <a:ext cx="2089785" cy="1940560"/>
          </a:xfrm>
          <a:prstGeom prst="rect">
            <a:avLst/>
          </a:prstGeom>
          <a:ln w="25400">
            <a:solidFill>
              <a:srgbClr val="929292"/>
            </a:solidFill>
          </a:ln>
        </p:spPr>
        <p:txBody>
          <a:bodyPr vert="horz" wrap="square" lIns="0" tIns="38735" rIns="0" bIns="0" rtlCol="0">
            <a:spAutoFit/>
          </a:bodyPr>
          <a:lstStyle/>
          <a:p>
            <a:pPr marL="146050" marR="138430" lvl="0" indent="635" algn="ctr" defTabSz="914400" rtl="0" eaLnBrk="1" fontAlgn="auto" latinLnBrk="0" hangingPunct="1">
              <a:lnSpc>
                <a:spcPct val="100000"/>
              </a:lnSpc>
              <a:spcBef>
                <a:spcPts val="3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Necessary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distinction</a:t>
            </a:r>
            <a:r>
              <a:rPr kumimoji="0" sz="24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for </a:t>
            </a:r>
            <a:r>
              <a:rPr kumimoji="0" sz="2400" b="0" i="0" u="none" strike="noStrike" kern="1200" cap="none" spc="-6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external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financial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reporting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</p:txBody>
      </p:sp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058666" y="3510064"/>
            <a:ext cx="1370075" cy="1223772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35079" y="3665048"/>
            <a:ext cx="1143604" cy="1132331"/>
          </a:xfrm>
          <a:prstGeom prst="rect">
            <a:avLst/>
          </a:prstGeom>
        </p:spPr>
      </p:pic>
      <p:sp>
        <p:nvSpPr>
          <p:cNvPr id="13" name="object 13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900" b="0" i="0" kern="1200">
                <a:solidFill>
                  <a:srgbClr val="888888"/>
                </a:solidFill>
                <a:latin typeface="Arial MT"/>
                <a:ea typeface="+mn-ea"/>
                <a:cs typeface="Arial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 marR="0" lvl="0" indent="0" algn="l" defTabSz="914400" rtl="0" eaLnBrk="1" fontAlgn="auto" latinLnBrk="0" hangingPunct="1">
              <a:lnSpc>
                <a:spcPct val="100000"/>
              </a:lnSpc>
              <a:spcBef>
                <a:spcPts val="6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lang="en-CA" spc="-5" smtClean="0"/>
              <a:pPr marL="3810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65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sz="900" b="0" i="0" u="none" strike="noStrike" kern="1200" cap="none" spc="-5" normalizeH="0" baseline="0" noProof="0" dirty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Arial MT"/>
              <a:ea typeface="+mn-ea"/>
            </a:endParaRPr>
          </a:p>
        </p:txBody>
      </p:sp>
      <p:sp>
        <p:nvSpPr>
          <p:cNvPr id="14" name="Subtitle 13">
            <a:extLst>
              <a:ext uri="{FF2B5EF4-FFF2-40B4-BE49-F238E27FC236}">
                <a16:creationId xmlns:a16="http://schemas.microsoft.com/office/drawing/2014/main" id="{277452FD-7C38-1D74-AB19-C81895AA95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4019" y="228839"/>
            <a:ext cx="9601067" cy="506016"/>
          </a:xfrm>
        </p:spPr>
        <p:txBody>
          <a:bodyPr/>
          <a:lstStyle/>
          <a:p>
            <a:r>
              <a:rPr lang="en-US" sz="1800" dirty="0"/>
              <a:t>Cost Definition &amp; Classification (Cont’d)</a:t>
            </a:r>
          </a:p>
          <a:p>
            <a:endParaRPr lang="en-CA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98973" y="2352919"/>
            <a:ext cx="2372166" cy="71586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963926" y="2495168"/>
            <a:ext cx="184213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2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Balance</a:t>
            </a:r>
            <a:r>
              <a:rPr kumimoji="0" sz="22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2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Sheet</a:t>
            </a:r>
            <a:endParaRPr kumimoji="0" sz="2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019513" y="2322183"/>
            <a:ext cx="2372166" cy="719676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7557643" y="2301367"/>
            <a:ext cx="1297940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lvl="0" indent="17780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2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Income </a:t>
            </a:r>
            <a:r>
              <a:rPr kumimoji="0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2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Stat</a:t>
            </a:r>
            <a:r>
              <a:rPr kumimoji="0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</a:t>
            </a:r>
            <a:r>
              <a:rPr kumimoji="0" sz="22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ment</a:t>
            </a:r>
            <a:endParaRPr kumimoji="0" sz="2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206195" y="4391355"/>
            <a:ext cx="164528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2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INVEN</a:t>
            </a:r>
            <a:r>
              <a:rPr kumimoji="0" sz="22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</a:t>
            </a:r>
            <a:r>
              <a:rPr kumimoji="0" sz="22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</a:t>
            </a:r>
            <a:r>
              <a:rPr kumimoji="0" sz="22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R</a:t>
            </a:r>
            <a:r>
              <a:rPr kumimoji="0" sz="22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Y</a:t>
            </a:r>
            <a:endParaRPr kumimoji="0" sz="2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821048" y="3616985"/>
            <a:ext cx="2054860" cy="1165860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5080" lvl="0" indent="0" algn="l" defTabSz="914400" rtl="0" eaLnBrk="1" fontAlgn="auto" latinLnBrk="0" hangingPunct="1">
              <a:lnSpc>
                <a:spcPct val="113900"/>
              </a:lnSpc>
              <a:spcBef>
                <a:spcPts val="5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2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Raw Materials </a:t>
            </a:r>
            <a:r>
              <a:rPr kumimoji="0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2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Work</a:t>
            </a:r>
            <a:r>
              <a:rPr kumimoji="0" sz="22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2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in</a:t>
            </a:r>
            <a:r>
              <a:rPr kumimoji="0" sz="22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2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Process </a:t>
            </a:r>
            <a:r>
              <a:rPr kumimoji="0" sz="2200" b="0" i="0" u="none" strike="noStrike" kern="1200" cap="none" spc="-5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2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Finished</a:t>
            </a:r>
            <a:r>
              <a:rPr kumimoji="0" sz="22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2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goods</a:t>
            </a:r>
            <a:endParaRPr kumimoji="0" sz="2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041904" y="3848100"/>
            <a:ext cx="700405" cy="763905"/>
          </a:xfrm>
          <a:custGeom>
            <a:avLst/>
            <a:gdLst/>
            <a:ahLst/>
            <a:cxnLst/>
            <a:rect l="l" t="t" r="r" b="b"/>
            <a:pathLst>
              <a:path w="700404" h="763904">
                <a:moveTo>
                  <a:pt x="0" y="76962"/>
                </a:moveTo>
                <a:lnTo>
                  <a:pt x="700023" y="0"/>
                </a:lnTo>
              </a:path>
              <a:path w="700404" h="763904">
                <a:moveTo>
                  <a:pt x="0" y="76200"/>
                </a:moveTo>
                <a:lnTo>
                  <a:pt x="700023" y="375285"/>
                </a:lnTo>
              </a:path>
              <a:path w="700404" h="763904">
                <a:moveTo>
                  <a:pt x="0" y="88392"/>
                </a:moveTo>
                <a:lnTo>
                  <a:pt x="700023" y="763397"/>
                </a:lnTo>
              </a:path>
            </a:pathLst>
          </a:custGeom>
          <a:ln w="9525">
            <a:solidFill>
              <a:srgbClr val="000000"/>
            </a:solidFill>
            <a:prstDash val="sysDot"/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031735" y="3563111"/>
            <a:ext cx="726948" cy="612648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8154416" y="3519932"/>
            <a:ext cx="3302000" cy="6635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2515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2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Operating</a:t>
            </a:r>
            <a:r>
              <a:rPr kumimoji="0" sz="22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2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Expenses</a:t>
            </a:r>
            <a:endParaRPr kumimoji="0" sz="2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27305" marR="0" lvl="0" indent="0" algn="l" defTabSz="914400" rtl="0" eaLnBrk="1" fontAlgn="auto" latinLnBrk="0" hangingPunct="1">
              <a:lnSpc>
                <a:spcPts val="251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2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Selling</a:t>
            </a:r>
            <a:r>
              <a:rPr kumimoji="0" sz="22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2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&amp;</a:t>
            </a:r>
            <a:r>
              <a:rPr kumimoji="0" sz="2200" b="0" i="0" u="none" strike="noStrike" kern="1200" cap="none" spc="-1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2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Admin</a:t>
            </a:r>
            <a:r>
              <a:rPr kumimoji="0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2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Expenses</a:t>
            </a:r>
            <a:endParaRPr kumimoji="0" sz="2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805551" y="4715509"/>
            <a:ext cx="1515110" cy="857250"/>
          </a:xfrm>
          <a:custGeom>
            <a:avLst/>
            <a:gdLst/>
            <a:ahLst/>
            <a:cxnLst/>
            <a:rect l="l" t="t" r="r" b="b"/>
            <a:pathLst>
              <a:path w="1515109" h="857250">
                <a:moveTo>
                  <a:pt x="312420" y="264795"/>
                </a:moveTo>
                <a:lnTo>
                  <a:pt x="288036" y="254381"/>
                </a:lnTo>
                <a:lnTo>
                  <a:pt x="207276" y="362204"/>
                </a:lnTo>
                <a:lnTo>
                  <a:pt x="201498" y="369862"/>
                </a:lnTo>
                <a:lnTo>
                  <a:pt x="194665" y="379133"/>
                </a:lnTo>
                <a:lnTo>
                  <a:pt x="188391" y="387870"/>
                </a:lnTo>
                <a:lnTo>
                  <a:pt x="182626" y="396113"/>
                </a:lnTo>
                <a:lnTo>
                  <a:pt x="186690" y="379526"/>
                </a:lnTo>
                <a:lnTo>
                  <a:pt x="190309" y="362127"/>
                </a:lnTo>
                <a:lnTo>
                  <a:pt x="193459" y="343827"/>
                </a:lnTo>
                <a:lnTo>
                  <a:pt x="196088" y="324993"/>
                </a:lnTo>
                <a:lnTo>
                  <a:pt x="207530" y="236474"/>
                </a:lnTo>
                <a:lnTo>
                  <a:pt x="209550" y="220853"/>
                </a:lnTo>
                <a:lnTo>
                  <a:pt x="180213" y="208280"/>
                </a:lnTo>
                <a:lnTo>
                  <a:pt x="92329" y="317373"/>
                </a:lnTo>
                <a:lnTo>
                  <a:pt x="89700" y="320776"/>
                </a:lnTo>
                <a:lnTo>
                  <a:pt x="69596" y="347726"/>
                </a:lnTo>
                <a:lnTo>
                  <a:pt x="71882" y="337680"/>
                </a:lnTo>
                <a:lnTo>
                  <a:pt x="74104" y="326986"/>
                </a:lnTo>
                <a:lnTo>
                  <a:pt x="75984" y="317296"/>
                </a:lnTo>
                <a:lnTo>
                  <a:pt x="77851" y="306959"/>
                </a:lnTo>
                <a:lnTo>
                  <a:pt x="101346" y="174625"/>
                </a:lnTo>
                <a:lnTo>
                  <a:pt x="76327" y="163957"/>
                </a:lnTo>
                <a:lnTo>
                  <a:pt x="46736" y="368427"/>
                </a:lnTo>
                <a:lnTo>
                  <a:pt x="71501" y="378968"/>
                </a:lnTo>
                <a:lnTo>
                  <a:pt x="96494" y="347726"/>
                </a:lnTo>
                <a:lnTo>
                  <a:pt x="174371" y="250444"/>
                </a:lnTo>
                <a:lnTo>
                  <a:pt x="179197" y="244094"/>
                </a:lnTo>
                <a:lnTo>
                  <a:pt x="184785" y="236474"/>
                </a:lnTo>
                <a:lnTo>
                  <a:pt x="184150" y="239395"/>
                </a:lnTo>
                <a:lnTo>
                  <a:pt x="183007" y="247396"/>
                </a:lnTo>
                <a:lnTo>
                  <a:pt x="181356" y="260477"/>
                </a:lnTo>
                <a:lnTo>
                  <a:pt x="160274" y="416814"/>
                </a:lnTo>
                <a:lnTo>
                  <a:pt x="183769" y="426847"/>
                </a:lnTo>
                <a:lnTo>
                  <a:pt x="208165" y="396113"/>
                </a:lnTo>
                <a:lnTo>
                  <a:pt x="312420" y="264795"/>
                </a:lnTo>
                <a:close/>
              </a:path>
              <a:path w="1515109" h="857250">
                <a:moveTo>
                  <a:pt x="406628" y="386549"/>
                </a:moveTo>
                <a:lnTo>
                  <a:pt x="381673" y="351015"/>
                </a:lnTo>
                <a:lnTo>
                  <a:pt x="350735" y="342760"/>
                </a:lnTo>
                <a:lnTo>
                  <a:pt x="338848" y="344449"/>
                </a:lnTo>
                <a:lnTo>
                  <a:pt x="327025" y="348869"/>
                </a:lnTo>
                <a:lnTo>
                  <a:pt x="355219" y="282956"/>
                </a:lnTo>
                <a:lnTo>
                  <a:pt x="332613" y="273431"/>
                </a:lnTo>
                <a:lnTo>
                  <a:pt x="254254" y="456946"/>
                </a:lnTo>
                <a:lnTo>
                  <a:pt x="276733" y="466598"/>
                </a:lnTo>
                <a:lnTo>
                  <a:pt x="307886" y="393725"/>
                </a:lnTo>
                <a:lnTo>
                  <a:pt x="311238" y="386549"/>
                </a:lnTo>
                <a:lnTo>
                  <a:pt x="340741" y="362204"/>
                </a:lnTo>
                <a:lnTo>
                  <a:pt x="348107" y="361188"/>
                </a:lnTo>
                <a:lnTo>
                  <a:pt x="380339" y="386549"/>
                </a:lnTo>
                <a:lnTo>
                  <a:pt x="380441" y="393915"/>
                </a:lnTo>
                <a:lnTo>
                  <a:pt x="378942" y="401231"/>
                </a:lnTo>
                <a:lnTo>
                  <a:pt x="376047" y="409321"/>
                </a:lnTo>
                <a:lnTo>
                  <a:pt x="339979" y="493649"/>
                </a:lnTo>
                <a:lnTo>
                  <a:pt x="362585" y="503174"/>
                </a:lnTo>
                <a:lnTo>
                  <a:pt x="398526" y="418973"/>
                </a:lnTo>
                <a:lnTo>
                  <a:pt x="406603" y="387870"/>
                </a:lnTo>
                <a:lnTo>
                  <a:pt x="406628" y="386549"/>
                </a:lnTo>
                <a:close/>
              </a:path>
              <a:path w="1515109" h="857250">
                <a:moveTo>
                  <a:pt x="548970" y="469773"/>
                </a:moveTo>
                <a:lnTo>
                  <a:pt x="540042" y="430288"/>
                </a:lnTo>
                <a:lnTo>
                  <a:pt x="525780" y="414934"/>
                </a:lnTo>
                <a:lnTo>
                  <a:pt x="525780" y="461835"/>
                </a:lnTo>
                <a:lnTo>
                  <a:pt x="524637" y="469328"/>
                </a:lnTo>
                <a:lnTo>
                  <a:pt x="522351" y="477774"/>
                </a:lnTo>
                <a:lnTo>
                  <a:pt x="490245" y="464058"/>
                </a:lnTo>
                <a:lnTo>
                  <a:pt x="448056" y="446024"/>
                </a:lnTo>
                <a:lnTo>
                  <a:pt x="452742" y="438238"/>
                </a:lnTo>
                <a:lnTo>
                  <a:pt x="486816" y="420497"/>
                </a:lnTo>
                <a:lnTo>
                  <a:pt x="494461" y="421449"/>
                </a:lnTo>
                <a:lnTo>
                  <a:pt x="524637" y="448945"/>
                </a:lnTo>
                <a:lnTo>
                  <a:pt x="525780" y="461835"/>
                </a:lnTo>
                <a:lnTo>
                  <a:pt x="525780" y="414934"/>
                </a:lnTo>
                <a:lnTo>
                  <a:pt x="522135" y="411911"/>
                </a:lnTo>
                <a:lnTo>
                  <a:pt x="509905" y="405384"/>
                </a:lnTo>
                <a:lnTo>
                  <a:pt x="496252" y="400913"/>
                </a:lnTo>
                <a:lnTo>
                  <a:pt x="482917" y="399313"/>
                </a:lnTo>
                <a:lnTo>
                  <a:pt x="469861" y="400583"/>
                </a:lnTo>
                <a:lnTo>
                  <a:pt x="434606" y="421487"/>
                </a:lnTo>
                <a:lnTo>
                  <a:pt x="412140" y="465213"/>
                </a:lnTo>
                <a:lnTo>
                  <a:pt x="409587" y="480098"/>
                </a:lnTo>
                <a:lnTo>
                  <a:pt x="409892" y="493395"/>
                </a:lnTo>
                <a:lnTo>
                  <a:pt x="427520" y="529209"/>
                </a:lnTo>
                <a:lnTo>
                  <a:pt x="463130" y="548868"/>
                </a:lnTo>
                <a:lnTo>
                  <a:pt x="484606" y="551395"/>
                </a:lnTo>
                <a:lnTo>
                  <a:pt x="494665" y="549910"/>
                </a:lnTo>
                <a:lnTo>
                  <a:pt x="504202" y="546633"/>
                </a:lnTo>
                <a:lnTo>
                  <a:pt x="513041" y="541705"/>
                </a:lnTo>
                <a:lnTo>
                  <a:pt x="521157" y="535152"/>
                </a:lnTo>
                <a:lnTo>
                  <a:pt x="525132" y="530733"/>
                </a:lnTo>
                <a:lnTo>
                  <a:pt x="528574" y="526923"/>
                </a:lnTo>
                <a:lnTo>
                  <a:pt x="506603" y="514096"/>
                </a:lnTo>
                <a:lnTo>
                  <a:pt x="500951" y="519531"/>
                </a:lnTo>
                <a:lnTo>
                  <a:pt x="495261" y="523811"/>
                </a:lnTo>
                <a:lnTo>
                  <a:pt x="489521" y="526961"/>
                </a:lnTo>
                <a:lnTo>
                  <a:pt x="483743" y="528955"/>
                </a:lnTo>
                <a:lnTo>
                  <a:pt x="476123" y="530733"/>
                </a:lnTo>
                <a:lnTo>
                  <a:pt x="468122" y="529971"/>
                </a:lnTo>
                <a:lnTo>
                  <a:pt x="437007" y="502920"/>
                </a:lnTo>
                <a:lnTo>
                  <a:pt x="434479" y="487299"/>
                </a:lnTo>
                <a:lnTo>
                  <a:pt x="434594" y="483489"/>
                </a:lnTo>
                <a:lnTo>
                  <a:pt x="435762" y="474916"/>
                </a:lnTo>
                <a:lnTo>
                  <a:pt x="438912" y="464058"/>
                </a:lnTo>
                <a:lnTo>
                  <a:pt x="538099" y="506349"/>
                </a:lnTo>
                <a:lnTo>
                  <a:pt x="540258" y="501777"/>
                </a:lnTo>
                <a:lnTo>
                  <a:pt x="540766" y="500380"/>
                </a:lnTo>
                <a:lnTo>
                  <a:pt x="546354" y="484378"/>
                </a:lnTo>
                <a:lnTo>
                  <a:pt x="547535" y="477774"/>
                </a:lnTo>
                <a:lnTo>
                  <a:pt x="548970" y="469773"/>
                </a:lnTo>
                <a:close/>
              </a:path>
              <a:path w="1515109" h="857250">
                <a:moveTo>
                  <a:pt x="692632" y="514096"/>
                </a:moveTo>
                <a:lnTo>
                  <a:pt x="675640" y="477774"/>
                </a:lnTo>
                <a:lnTo>
                  <a:pt x="669467" y="473583"/>
                </a:lnTo>
                <a:lnTo>
                  <a:pt x="668909" y="473202"/>
                </a:lnTo>
                <a:lnTo>
                  <a:pt x="660908" y="469773"/>
                </a:lnTo>
                <a:lnTo>
                  <a:pt x="647255" y="465582"/>
                </a:lnTo>
                <a:lnTo>
                  <a:pt x="634111" y="464820"/>
                </a:lnTo>
                <a:lnTo>
                  <a:pt x="621436" y="467487"/>
                </a:lnTo>
                <a:lnTo>
                  <a:pt x="609219" y="473583"/>
                </a:lnTo>
                <a:lnTo>
                  <a:pt x="617220" y="454660"/>
                </a:lnTo>
                <a:lnTo>
                  <a:pt x="596900" y="446024"/>
                </a:lnTo>
                <a:lnTo>
                  <a:pt x="540131" y="579120"/>
                </a:lnTo>
                <a:lnTo>
                  <a:pt x="562737" y="588645"/>
                </a:lnTo>
                <a:lnTo>
                  <a:pt x="593725" y="516001"/>
                </a:lnTo>
                <a:lnTo>
                  <a:pt x="599376" y="504545"/>
                </a:lnTo>
                <a:lnTo>
                  <a:pt x="633349" y="483870"/>
                </a:lnTo>
                <a:lnTo>
                  <a:pt x="640524" y="484924"/>
                </a:lnTo>
                <a:lnTo>
                  <a:pt x="647700" y="487299"/>
                </a:lnTo>
                <a:lnTo>
                  <a:pt x="653796" y="489839"/>
                </a:lnTo>
                <a:lnTo>
                  <a:pt x="658495" y="493395"/>
                </a:lnTo>
                <a:lnTo>
                  <a:pt x="661797" y="498106"/>
                </a:lnTo>
                <a:lnTo>
                  <a:pt x="665099" y="502666"/>
                </a:lnTo>
                <a:lnTo>
                  <a:pt x="666623" y="507631"/>
                </a:lnTo>
                <a:lnTo>
                  <a:pt x="666369" y="512953"/>
                </a:lnTo>
                <a:lnTo>
                  <a:pt x="666242" y="518287"/>
                </a:lnTo>
                <a:lnTo>
                  <a:pt x="664210" y="525526"/>
                </a:lnTo>
                <a:lnTo>
                  <a:pt x="660273" y="534670"/>
                </a:lnTo>
                <a:lnTo>
                  <a:pt x="625729" y="615569"/>
                </a:lnTo>
                <a:lnTo>
                  <a:pt x="648208" y="625221"/>
                </a:lnTo>
                <a:lnTo>
                  <a:pt x="687578" y="533019"/>
                </a:lnTo>
                <a:lnTo>
                  <a:pt x="690372" y="525526"/>
                </a:lnTo>
                <a:lnTo>
                  <a:pt x="692632" y="514096"/>
                </a:lnTo>
                <a:close/>
              </a:path>
              <a:path w="1515109" h="857250">
                <a:moveTo>
                  <a:pt x="895731" y="596646"/>
                </a:moveTo>
                <a:lnTo>
                  <a:pt x="870610" y="561086"/>
                </a:lnTo>
                <a:lnTo>
                  <a:pt x="828929" y="547116"/>
                </a:lnTo>
                <a:lnTo>
                  <a:pt x="823214" y="547116"/>
                </a:lnTo>
                <a:lnTo>
                  <a:pt x="818642" y="548386"/>
                </a:lnTo>
                <a:lnTo>
                  <a:pt x="812546" y="549656"/>
                </a:lnTo>
                <a:lnTo>
                  <a:pt x="807072" y="552196"/>
                </a:lnTo>
                <a:lnTo>
                  <a:pt x="797293" y="559816"/>
                </a:lnTo>
                <a:lnTo>
                  <a:pt x="793623" y="564896"/>
                </a:lnTo>
                <a:lnTo>
                  <a:pt x="791070" y="571246"/>
                </a:lnTo>
                <a:lnTo>
                  <a:pt x="788289" y="577596"/>
                </a:lnTo>
                <a:lnTo>
                  <a:pt x="802271" y="614426"/>
                </a:lnTo>
                <a:lnTo>
                  <a:pt x="808799" y="620776"/>
                </a:lnTo>
                <a:lnTo>
                  <a:pt x="817130" y="627126"/>
                </a:lnTo>
                <a:lnTo>
                  <a:pt x="827278" y="636016"/>
                </a:lnTo>
                <a:lnTo>
                  <a:pt x="834656" y="641096"/>
                </a:lnTo>
                <a:lnTo>
                  <a:pt x="840422" y="646176"/>
                </a:lnTo>
                <a:lnTo>
                  <a:pt x="844562" y="649986"/>
                </a:lnTo>
                <a:lnTo>
                  <a:pt x="847090" y="653796"/>
                </a:lnTo>
                <a:lnTo>
                  <a:pt x="850265" y="657606"/>
                </a:lnTo>
                <a:lnTo>
                  <a:pt x="850773" y="662686"/>
                </a:lnTo>
                <a:lnTo>
                  <a:pt x="848614" y="667766"/>
                </a:lnTo>
                <a:lnTo>
                  <a:pt x="846074" y="674116"/>
                </a:lnTo>
                <a:lnTo>
                  <a:pt x="841502" y="677926"/>
                </a:lnTo>
                <a:lnTo>
                  <a:pt x="834771" y="679196"/>
                </a:lnTo>
                <a:lnTo>
                  <a:pt x="829284" y="680466"/>
                </a:lnTo>
                <a:lnTo>
                  <a:pt x="823163" y="680466"/>
                </a:lnTo>
                <a:lnTo>
                  <a:pt x="816381" y="679196"/>
                </a:lnTo>
                <a:lnTo>
                  <a:pt x="785837" y="652526"/>
                </a:lnTo>
                <a:lnTo>
                  <a:pt x="784821" y="647446"/>
                </a:lnTo>
                <a:lnTo>
                  <a:pt x="784987" y="641096"/>
                </a:lnTo>
                <a:lnTo>
                  <a:pt x="786371" y="633476"/>
                </a:lnTo>
                <a:lnTo>
                  <a:pt x="762495" y="628396"/>
                </a:lnTo>
                <a:lnTo>
                  <a:pt x="760793" y="638556"/>
                </a:lnTo>
                <a:lnTo>
                  <a:pt x="760831" y="648716"/>
                </a:lnTo>
                <a:lnTo>
                  <a:pt x="762660" y="658876"/>
                </a:lnTo>
                <a:lnTo>
                  <a:pt x="789228" y="689356"/>
                </a:lnTo>
                <a:lnTo>
                  <a:pt x="824128" y="700786"/>
                </a:lnTo>
                <a:lnTo>
                  <a:pt x="838682" y="700786"/>
                </a:lnTo>
                <a:lnTo>
                  <a:pt x="870648" y="680466"/>
                </a:lnTo>
                <a:lnTo>
                  <a:pt x="876046" y="667766"/>
                </a:lnTo>
                <a:lnTo>
                  <a:pt x="876935" y="660146"/>
                </a:lnTo>
                <a:lnTo>
                  <a:pt x="875538" y="653796"/>
                </a:lnTo>
                <a:lnTo>
                  <a:pt x="874268" y="647446"/>
                </a:lnTo>
                <a:lnTo>
                  <a:pt x="870966" y="641096"/>
                </a:lnTo>
                <a:lnTo>
                  <a:pt x="865759" y="636016"/>
                </a:lnTo>
                <a:lnTo>
                  <a:pt x="861085" y="630936"/>
                </a:lnTo>
                <a:lnTo>
                  <a:pt x="854722" y="625856"/>
                </a:lnTo>
                <a:lnTo>
                  <a:pt x="846658" y="618236"/>
                </a:lnTo>
                <a:lnTo>
                  <a:pt x="827151" y="602996"/>
                </a:lnTo>
                <a:lnTo>
                  <a:pt x="821296" y="597916"/>
                </a:lnTo>
                <a:lnTo>
                  <a:pt x="819404" y="596646"/>
                </a:lnTo>
                <a:lnTo>
                  <a:pt x="816229" y="594106"/>
                </a:lnTo>
                <a:lnTo>
                  <a:pt x="814197" y="590296"/>
                </a:lnTo>
                <a:lnTo>
                  <a:pt x="813295" y="587756"/>
                </a:lnTo>
                <a:lnTo>
                  <a:pt x="812546" y="583946"/>
                </a:lnTo>
                <a:lnTo>
                  <a:pt x="812673" y="581406"/>
                </a:lnTo>
                <a:lnTo>
                  <a:pt x="813943" y="577596"/>
                </a:lnTo>
                <a:lnTo>
                  <a:pt x="815975" y="573786"/>
                </a:lnTo>
                <a:lnTo>
                  <a:pt x="819912" y="569976"/>
                </a:lnTo>
                <a:lnTo>
                  <a:pt x="825754" y="568706"/>
                </a:lnTo>
                <a:lnTo>
                  <a:pt x="836231" y="568706"/>
                </a:lnTo>
                <a:lnTo>
                  <a:pt x="871220" y="594106"/>
                </a:lnTo>
                <a:lnTo>
                  <a:pt x="871728" y="600456"/>
                </a:lnTo>
                <a:lnTo>
                  <a:pt x="869823" y="606806"/>
                </a:lnTo>
                <a:lnTo>
                  <a:pt x="893191" y="613156"/>
                </a:lnTo>
                <a:lnTo>
                  <a:pt x="895477" y="604266"/>
                </a:lnTo>
                <a:lnTo>
                  <a:pt x="895731" y="596646"/>
                </a:lnTo>
                <a:close/>
              </a:path>
              <a:path w="1515109" h="857250">
                <a:moveTo>
                  <a:pt x="1036662" y="677926"/>
                </a:moveTo>
                <a:lnTo>
                  <a:pt x="1026782" y="638556"/>
                </a:lnTo>
                <a:lnTo>
                  <a:pt x="1011936" y="622731"/>
                </a:lnTo>
                <a:lnTo>
                  <a:pt x="1011936" y="665226"/>
                </a:lnTo>
                <a:lnTo>
                  <a:pt x="1011770" y="675386"/>
                </a:lnTo>
                <a:lnTo>
                  <a:pt x="992759" y="719836"/>
                </a:lnTo>
                <a:lnTo>
                  <a:pt x="960907" y="737616"/>
                </a:lnTo>
                <a:lnTo>
                  <a:pt x="952550" y="736346"/>
                </a:lnTo>
                <a:lnTo>
                  <a:pt x="921512" y="709676"/>
                </a:lnTo>
                <a:lnTo>
                  <a:pt x="919695" y="699516"/>
                </a:lnTo>
                <a:lnTo>
                  <a:pt x="919962" y="689356"/>
                </a:lnTo>
                <a:lnTo>
                  <a:pt x="938999" y="644906"/>
                </a:lnTo>
                <a:lnTo>
                  <a:pt x="970813" y="628396"/>
                </a:lnTo>
                <a:lnTo>
                  <a:pt x="979220" y="629666"/>
                </a:lnTo>
                <a:lnTo>
                  <a:pt x="1010031" y="656336"/>
                </a:lnTo>
                <a:lnTo>
                  <a:pt x="1011936" y="665226"/>
                </a:lnTo>
                <a:lnTo>
                  <a:pt x="1011936" y="622731"/>
                </a:lnTo>
                <a:lnTo>
                  <a:pt x="1008164" y="619506"/>
                </a:lnTo>
                <a:lnTo>
                  <a:pt x="995553" y="613156"/>
                </a:lnTo>
                <a:lnTo>
                  <a:pt x="983322" y="609346"/>
                </a:lnTo>
                <a:lnTo>
                  <a:pt x="971245" y="606806"/>
                </a:lnTo>
                <a:lnTo>
                  <a:pt x="959269" y="608076"/>
                </a:lnTo>
                <a:lnTo>
                  <a:pt x="922464" y="625856"/>
                </a:lnTo>
                <a:lnTo>
                  <a:pt x="897877" y="672846"/>
                </a:lnTo>
                <a:lnTo>
                  <a:pt x="895184" y="688086"/>
                </a:lnTo>
                <a:lnTo>
                  <a:pt x="895489" y="702056"/>
                </a:lnTo>
                <a:lnTo>
                  <a:pt x="912939" y="737616"/>
                </a:lnTo>
                <a:lnTo>
                  <a:pt x="953871" y="757936"/>
                </a:lnTo>
                <a:lnTo>
                  <a:pt x="971804" y="757936"/>
                </a:lnTo>
                <a:lnTo>
                  <a:pt x="1010843" y="737616"/>
                </a:lnTo>
                <a:lnTo>
                  <a:pt x="1034262" y="691896"/>
                </a:lnTo>
                <a:lnTo>
                  <a:pt x="1036662" y="677926"/>
                </a:lnTo>
                <a:close/>
              </a:path>
              <a:path w="1515109" h="857250">
                <a:moveTo>
                  <a:pt x="1126998" y="613156"/>
                </a:moveTo>
                <a:lnTo>
                  <a:pt x="1104392" y="602996"/>
                </a:lnTo>
                <a:lnTo>
                  <a:pt x="1026033" y="787146"/>
                </a:lnTo>
                <a:lnTo>
                  <a:pt x="1048512" y="797306"/>
                </a:lnTo>
                <a:lnTo>
                  <a:pt x="1126998" y="613156"/>
                </a:lnTo>
                <a:close/>
              </a:path>
              <a:path w="1515109" h="857250">
                <a:moveTo>
                  <a:pt x="1269619" y="674116"/>
                </a:moveTo>
                <a:lnTo>
                  <a:pt x="1247140" y="663956"/>
                </a:lnTo>
                <a:lnTo>
                  <a:pt x="1219073" y="729996"/>
                </a:lnTo>
                <a:lnTo>
                  <a:pt x="1217422" y="723646"/>
                </a:lnTo>
                <a:lnTo>
                  <a:pt x="1214247" y="717296"/>
                </a:lnTo>
                <a:lnTo>
                  <a:pt x="1211351" y="713486"/>
                </a:lnTo>
                <a:lnTo>
                  <a:pt x="1206296" y="706843"/>
                </a:lnTo>
                <a:lnTo>
                  <a:pt x="1206296" y="749046"/>
                </a:lnTo>
                <a:lnTo>
                  <a:pt x="1205687" y="759206"/>
                </a:lnTo>
                <a:lnTo>
                  <a:pt x="1192618" y="796036"/>
                </a:lnTo>
                <a:lnTo>
                  <a:pt x="1156817" y="821436"/>
                </a:lnTo>
                <a:lnTo>
                  <a:pt x="1141857" y="818896"/>
                </a:lnTo>
                <a:lnTo>
                  <a:pt x="1120140" y="785876"/>
                </a:lnTo>
                <a:lnTo>
                  <a:pt x="1120533" y="775716"/>
                </a:lnTo>
                <a:lnTo>
                  <a:pt x="1139647" y="729996"/>
                </a:lnTo>
                <a:lnTo>
                  <a:pt x="1169187" y="713486"/>
                </a:lnTo>
                <a:lnTo>
                  <a:pt x="1176743" y="713486"/>
                </a:lnTo>
                <a:lnTo>
                  <a:pt x="1204849" y="740156"/>
                </a:lnTo>
                <a:lnTo>
                  <a:pt x="1206296" y="749046"/>
                </a:lnTo>
                <a:lnTo>
                  <a:pt x="1206296" y="706843"/>
                </a:lnTo>
                <a:lnTo>
                  <a:pt x="1173619" y="691896"/>
                </a:lnTo>
                <a:lnTo>
                  <a:pt x="1156843" y="691896"/>
                </a:lnTo>
                <a:lnTo>
                  <a:pt x="1119771" y="716026"/>
                </a:lnTo>
                <a:lnTo>
                  <a:pt x="1100404" y="751586"/>
                </a:lnTo>
                <a:lnTo>
                  <a:pt x="1096137" y="780796"/>
                </a:lnTo>
                <a:lnTo>
                  <a:pt x="1096987" y="790956"/>
                </a:lnTo>
                <a:lnTo>
                  <a:pt x="1117434" y="826516"/>
                </a:lnTo>
                <a:lnTo>
                  <a:pt x="1155522" y="840486"/>
                </a:lnTo>
                <a:lnTo>
                  <a:pt x="1166698" y="837946"/>
                </a:lnTo>
                <a:lnTo>
                  <a:pt x="1177417" y="831596"/>
                </a:lnTo>
                <a:lnTo>
                  <a:pt x="1170305" y="848106"/>
                </a:lnTo>
                <a:lnTo>
                  <a:pt x="1191260" y="856996"/>
                </a:lnTo>
                <a:lnTo>
                  <a:pt x="1202131" y="831596"/>
                </a:lnTo>
                <a:lnTo>
                  <a:pt x="1206487" y="821436"/>
                </a:lnTo>
                <a:lnTo>
                  <a:pt x="1245666" y="729996"/>
                </a:lnTo>
                <a:lnTo>
                  <a:pt x="1269619" y="674116"/>
                </a:lnTo>
                <a:close/>
              </a:path>
              <a:path w="1515109" h="857250">
                <a:moveTo>
                  <a:pt x="1514602" y="630809"/>
                </a:moveTo>
                <a:lnTo>
                  <a:pt x="1498688" y="612521"/>
                </a:lnTo>
                <a:lnTo>
                  <a:pt x="1458722" y="566547"/>
                </a:lnTo>
                <a:lnTo>
                  <a:pt x="1446593" y="595871"/>
                </a:lnTo>
                <a:lnTo>
                  <a:pt x="4826" y="0"/>
                </a:lnTo>
                <a:lnTo>
                  <a:pt x="0" y="11684"/>
                </a:lnTo>
                <a:lnTo>
                  <a:pt x="1441729" y="607656"/>
                </a:lnTo>
                <a:lnTo>
                  <a:pt x="1429639" y="636905"/>
                </a:lnTo>
                <a:lnTo>
                  <a:pt x="1514602" y="63080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240648" y="5133213"/>
            <a:ext cx="845819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2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CO</a:t>
            </a:r>
            <a:r>
              <a:rPr kumimoji="0" sz="22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G</a:t>
            </a:r>
            <a:r>
              <a:rPr kumimoji="0" sz="22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</a:t>
            </a:r>
            <a:endParaRPr kumimoji="0" sz="2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</p:txBody>
      </p:sp>
      <p:pic>
        <p:nvPicPr>
          <p:cNvPr id="14" name="object 1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485888" y="4946903"/>
            <a:ext cx="601979" cy="708660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168908" y="3049523"/>
            <a:ext cx="1370076" cy="1223771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0277470" y="1766316"/>
            <a:ext cx="1143604" cy="1132331"/>
          </a:xfrm>
          <a:prstGeom prst="rect">
            <a:avLst/>
          </a:prstGeom>
        </p:spPr>
      </p:pic>
      <p:sp>
        <p:nvSpPr>
          <p:cNvPr id="17" name="object 17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900" b="0" i="0" kern="1200">
                <a:solidFill>
                  <a:srgbClr val="888888"/>
                </a:solidFill>
                <a:latin typeface="Arial MT"/>
                <a:ea typeface="+mn-ea"/>
                <a:cs typeface="Arial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 marR="0" lvl="0" indent="0" algn="l" defTabSz="914400" rtl="0" eaLnBrk="1" fontAlgn="auto" latinLnBrk="0" hangingPunct="1">
              <a:lnSpc>
                <a:spcPct val="100000"/>
              </a:lnSpc>
              <a:spcBef>
                <a:spcPts val="6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lang="en-CA" spc="-5" smtClean="0"/>
              <a:pPr marL="3810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65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sz="900" b="0" i="0" u="none" strike="noStrike" kern="1200" cap="none" spc="-5" normalizeH="0" baseline="0" noProof="0" dirty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Arial MT"/>
              <a:ea typeface="+mn-ea"/>
            </a:endParaRPr>
          </a:p>
        </p:txBody>
      </p:sp>
      <p:sp>
        <p:nvSpPr>
          <p:cNvPr id="19" name="Subtitle 18">
            <a:extLst>
              <a:ext uri="{FF2B5EF4-FFF2-40B4-BE49-F238E27FC236}">
                <a16:creationId xmlns:a16="http://schemas.microsoft.com/office/drawing/2014/main" id="{713DA179-EDD0-40E7-05F1-011CA152BF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360" y="183842"/>
            <a:ext cx="9601067" cy="506016"/>
          </a:xfrm>
        </p:spPr>
        <p:txBody>
          <a:bodyPr/>
          <a:lstStyle/>
          <a:p>
            <a:r>
              <a:rPr lang="en-US" sz="1800" dirty="0"/>
              <a:t>Costs and Financial Reporting</a:t>
            </a:r>
          </a:p>
          <a:p>
            <a:endParaRPr lang="en-CA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8F5257-AAE2-BD8A-BC36-ADF2FBF8D1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7">
            <a:extLst>
              <a:ext uri="{FF2B5EF4-FFF2-40B4-BE49-F238E27FC236}">
                <a16:creationId xmlns:a16="http://schemas.microsoft.com/office/drawing/2014/main" id="{4C8F56C4-40B7-2E12-D83A-1EC830F88BF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Helvetica"/>
                <a:cs typeface="Helvetica"/>
              </a:rPr>
              <a:t>Classification of Inventory</a:t>
            </a:r>
            <a:endParaRPr lang="en-CA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AA0840B-E86D-1F31-CBEB-5AD7CEDFD698}"/>
              </a:ext>
            </a:extLst>
          </p:cNvPr>
          <p:cNvSpPr txBox="1"/>
          <p:nvPr/>
        </p:nvSpPr>
        <p:spPr>
          <a:xfrm>
            <a:off x="551384" y="3646697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Raw Materials</a:t>
            </a:r>
          </a:p>
        </p:txBody>
      </p:sp>
      <p:pic>
        <p:nvPicPr>
          <p:cNvPr id="2" name="Picture 4" descr="Related image">
            <a:extLst>
              <a:ext uri="{FF2B5EF4-FFF2-40B4-BE49-F238E27FC236}">
                <a16:creationId xmlns:a16="http://schemas.microsoft.com/office/drawing/2014/main" id="{387989FA-D05F-8F21-4F2A-64056578DA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63" y="1483743"/>
            <a:ext cx="1495053" cy="1495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equipment, household, instrument, needle, needle and thread, pin, sew, sewing, thread, tool icon">
            <a:extLst>
              <a:ext uri="{FF2B5EF4-FFF2-40B4-BE49-F238E27FC236}">
                <a16:creationId xmlns:a16="http://schemas.microsoft.com/office/drawing/2014/main" id="{7A0156EE-53E9-B8A2-C5A7-DE7FDCFFDC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0730" y="1123681"/>
            <a:ext cx="2346916" cy="2346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8" descr="clothes, clothing, hooded top, hoodie, jacket, outfit icon">
            <a:extLst>
              <a:ext uri="{FF2B5EF4-FFF2-40B4-BE49-F238E27FC236}">
                <a16:creationId xmlns:a16="http://schemas.microsoft.com/office/drawing/2014/main" id="{51656132-D8AC-C6BE-21F0-228ADCBA01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3992" y="1661558"/>
            <a:ext cx="1315620" cy="1315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0" descr="cart, shopping icon">
            <a:extLst>
              <a:ext uri="{FF2B5EF4-FFF2-40B4-BE49-F238E27FC236}">
                <a16:creationId xmlns:a16="http://schemas.microsoft.com/office/drawing/2014/main" id="{D1ABD79A-2651-5ECB-D0A7-2F65C7FD1C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2304" y="1626898"/>
            <a:ext cx="1340482" cy="1340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CAA6E1C-3511-BD24-9CD4-B3C7D68DC338}"/>
              </a:ext>
            </a:extLst>
          </p:cNvPr>
          <p:cNvSpPr txBox="1"/>
          <p:nvPr/>
        </p:nvSpPr>
        <p:spPr>
          <a:xfrm>
            <a:off x="3191678" y="3646697"/>
            <a:ext cx="19442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WIP</a:t>
            </a:r>
          </a:p>
          <a:p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Work-in-process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54BB473-D885-FC28-364F-67251FDD0E23}"/>
              </a:ext>
            </a:extLst>
          </p:cNvPr>
          <p:cNvSpPr txBox="1"/>
          <p:nvPr/>
        </p:nvSpPr>
        <p:spPr>
          <a:xfrm>
            <a:off x="6096000" y="3646696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Finished Goods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B49DBE2-252D-EE22-16C1-D8004A14A91E}"/>
              </a:ext>
            </a:extLst>
          </p:cNvPr>
          <p:cNvSpPr txBox="1"/>
          <p:nvPr/>
        </p:nvSpPr>
        <p:spPr>
          <a:xfrm>
            <a:off x="9048328" y="3692862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COGS</a:t>
            </a:r>
          </a:p>
        </p:txBody>
      </p:sp>
      <p:sp>
        <p:nvSpPr>
          <p:cNvPr id="18" name="Chevron 20">
            <a:extLst>
              <a:ext uri="{FF2B5EF4-FFF2-40B4-BE49-F238E27FC236}">
                <a16:creationId xmlns:a16="http://schemas.microsoft.com/office/drawing/2014/main" id="{45E1B262-8F00-9D66-48F0-45C44BDB5091}"/>
              </a:ext>
            </a:extLst>
          </p:cNvPr>
          <p:cNvSpPr/>
          <p:nvPr/>
        </p:nvSpPr>
        <p:spPr bwMode="auto">
          <a:xfrm>
            <a:off x="518816" y="4786883"/>
            <a:ext cx="8025456" cy="587374"/>
          </a:xfrm>
          <a:prstGeom prst="chevron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lt"/>
              </a:rPr>
              <a:t>Inventory (Asset)</a:t>
            </a:r>
          </a:p>
        </p:txBody>
      </p:sp>
      <p:sp>
        <p:nvSpPr>
          <p:cNvPr id="19" name="Chevron 18">
            <a:extLst>
              <a:ext uri="{FF2B5EF4-FFF2-40B4-BE49-F238E27FC236}">
                <a16:creationId xmlns:a16="http://schemas.microsoft.com/office/drawing/2014/main" id="{306C0346-77C2-C7EF-6E8D-686BC1150A8F}"/>
              </a:ext>
            </a:extLst>
          </p:cNvPr>
          <p:cNvSpPr/>
          <p:nvPr/>
        </p:nvSpPr>
        <p:spPr bwMode="auto">
          <a:xfrm>
            <a:off x="8688288" y="4786883"/>
            <a:ext cx="2160240" cy="587374"/>
          </a:xfrm>
          <a:prstGeom prst="chevron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lt"/>
              </a:rPr>
              <a:t>Expense</a:t>
            </a:r>
          </a:p>
        </p:txBody>
      </p:sp>
    </p:spTree>
    <p:extLst>
      <p:ext uri="{BB962C8B-B14F-4D97-AF65-F5344CB8AC3E}">
        <p14:creationId xmlns:p14="http://schemas.microsoft.com/office/powerpoint/2010/main" val="18130730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504691" y="2969514"/>
            <a:ext cx="14725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Raw</a:t>
            </a:r>
            <a:r>
              <a:rPr kumimoji="0" sz="18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Materials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493502" y="3225546"/>
            <a:ext cx="6991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COGS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42830" y="2066450"/>
            <a:ext cx="342714" cy="53129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438331" y="2010013"/>
            <a:ext cx="342714" cy="529862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5761735" y="2969514"/>
            <a:ext cx="174815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WIP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Work-in</a:t>
            </a:r>
            <a:r>
              <a:rPr kumimoji="0" sz="18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-process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623746" y="1955064"/>
            <a:ext cx="342714" cy="531543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8321802" y="2955112"/>
            <a:ext cx="887730" cy="5753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Fi</a:t>
            </a:r>
            <a:r>
              <a:rPr kumimoji="0" sz="1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n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is</a:t>
            </a:r>
            <a:r>
              <a:rPr kumimoji="0" sz="18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h</a:t>
            </a:r>
            <a:r>
              <a:rPr kumimoji="0" sz="1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106680" marR="0" lvl="0" indent="0" algn="l" defTabSz="914400" rtl="0" eaLnBrk="1" fontAlgn="auto" latinLnBrk="0" hangingPunct="1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Goods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</p:txBody>
      </p:sp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727623" y="3794651"/>
            <a:ext cx="2238117" cy="667399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10244708" y="3897883"/>
            <a:ext cx="12084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</a:t>
            </a:r>
            <a:r>
              <a:rPr kumimoji="0" sz="2400" b="0" i="0" u="none" strike="noStrike" kern="120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x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pe</a:t>
            </a:r>
            <a:r>
              <a:rPr kumimoji="0" sz="2400" b="0" i="0" u="none" strike="noStrike" kern="1200" cap="none" spc="-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n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se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</p:txBody>
      </p:sp>
      <p:pic>
        <p:nvPicPr>
          <p:cNvPr id="12" name="object 1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357371" y="3779507"/>
            <a:ext cx="6604254" cy="759726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5498719" y="3897883"/>
            <a:ext cx="23291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Inventory</a:t>
            </a:r>
            <a:r>
              <a:rPr kumimoji="0" sz="2400" b="0" i="0" u="none" strike="noStrike" kern="120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(Asset)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07669" y="1892045"/>
            <a:ext cx="2834640" cy="1940560"/>
          </a:xfrm>
          <a:prstGeom prst="rect">
            <a:avLst/>
          </a:prstGeom>
          <a:ln w="38099">
            <a:solidFill>
              <a:srgbClr val="ED037C"/>
            </a:solidFill>
          </a:ln>
        </p:spPr>
        <p:txBody>
          <a:bodyPr vert="horz" wrap="square" lIns="0" tIns="38100" rIns="0" bIns="0" rtlCol="0">
            <a:spAutoFit/>
          </a:bodyPr>
          <a:lstStyle/>
          <a:p>
            <a:pPr marL="222250" marR="216535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Inventorial Costs: </a:t>
            </a:r>
            <a:r>
              <a:rPr kumimoji="0" sz="2400" b="0" i="0" u="none" strike="noStrike" kern="1200" cap="none" spc="-6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Costs</a:t>
            </a:r>
            <a:r>
              <a:rPr kumimoji="0" sz="2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that</a:t>
            </a:r>
            <a:r>
              <a:rPr kumimoji="0" sz="24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end</a:t>
            </a:r>
            <a:r>
              <a:rPr kumimoji="0" sz="2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up </a:t>
            </a:r>
            <a:r>
              <a:rPr kumimoji="0" sz="2400" b="0" i="0" u="none" strike="noStrike" kern="1200" cap="none" spc="-6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on the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balance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sheet as part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of </a:t>
            </a:r>
            <a:r>
              <a:rPr kumimoji="0" sz="24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inventory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</p:txBody>
      </p:sp>
      <p:pic>
        <p:nvPicPr>
          <p:cNvPr id="18" name="object 1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76117" y="5170516"/>
            <a:ext cx="3865149" cy="739832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3660038" y="1631899"/>
            <a:ext cx="1362151" cy="1096365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5439155" y="938783"/>
            <a:ext cx="2346959" cy="2346960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8332252" y="1569334"/>
            <a:ext cx="923978" cy="1183395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0296252" y="1689155"/>
            <a:ext cx="1080219" cy="1009284"/>
          </a:xfrm>
          <a:prstGeom prst="rect">
            <a:avLst/>
          </a:prstGeom>
        </p:spPr>
      </p:pic>
      <p:sp>
        <p:nvSpPr>
          <p:cNvPr id="23" name="object 23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900" b="0" i="0" kern="1200">
                <a:solidFill>
                  <a:srgbClr val="888888"/>
                </a:solidFill>
                <a:latin typeface="Arial MT"/>
                <a:ea typeface="+mn-ea"/>
                <a:cs typeface="Arial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 marR="0" lvl="0" indent="0" algn="l" defTabSz="914400" rtl="0" eaLnBrk="1" fontAlgn="auto" latinLnBrk="0" hangingPunct="1">
              <a:lnSpc>
                <a:spcPct val="100000"/>
              </a:lnSpc>
              <a:spcBef>
                <a:spcPts val="6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lang="en-CA" spc="-5" smtClean="0"/>
              <a:pPr marL="3810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65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sz="900" b="0" i="0" u="none" strike="noStrike" kern="1200" cap="none" spc="-5" normalizeH="0" baseline="0" noProof="0" dirty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Arial MT"/>
              <a:ea typeface="+mn-ea"/>
            </a:endParaRPr>
          </a:p>
        </p:txBody>
      </p:sp>
      <p:sp>
        <p:nvSpPr>
          <p:cNvPr id="25" name="Subtitle 24">
            <a:extLst>
              <a:ext uri="{FF2B5EF4-FFF2-40B4-BE49-F238E27FC236}">
                <a16:creationId xmlns:a16="http://schemas.microsoft.com/office/drawing/2014/main" id="{AE31E92D-FE54-2F25-7724-5616D6178A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0558" y="162920"/>
            <a:ext cx="9601067" cy="506016"/>
          </a:xfrm>
        </p:spPr>
        <p:txBody>
          <a:bodyPr/>
          <a:lstStyle/>
          <a:p>
            <a:r>
              <a:rPr lang="en-US" sz="1800" dirty="0"/>
              <a:t>Classification of Inventory</a:t>
            </a:r>
          </a:p>
          <a:p>
            <a:endParaRPr lang="en-CA" dirty="0"/>
          </a:p>
        </p:txBody>
      </p:sp>
      <p:pic>
        <p:nvPicPr>
          <p:cNvPr id="27" name="Picture 26" descr="A close-up of a report&#10;&#10;AI-generated content may be incorrect.">
            <a:extLst>
              <a:ext uri="{FF2B5EF4-FFF2-40B4-BE49-F238E27FC236}">
                <a16:creationId xmlns:a16="http://schemas.microsoft.com/office/drawing/2014/main" id="{0120F17C-A667-BA4E-C123-C079E1A50EA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3832" y="4804573"/>
            <a:ext cx="6048672" cy="1727289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/>
          <p:cNvSpPr>
            <a:spLocks noGrp="1"/>
          </p:cNvSpPr>
          <p:nvPr>
            <p:ph type="title"/>
          </p:nvPr>
        </p:nvSpPr>
        <p:spPr>
          <a:xfrm>
            <a:off x="335360" y="2747963"/>
            <a:ext cx="10363200" cy="1362075"/>
          </a:xfrm>
        </p:spPr>
        <p:txBody>
          <a:bodyPr anchor="b"/>
          <a:lstStyle/>
          <a:p>
            <a:r>
              <a:rPr lang="en-US" dirty="0">
                <a:solidFill>
                  <a:schemeClr val="bg1"/>
                </a:solidFill>
              </a:rPr>
              <a:t>Classification of </a:t>
            </a:r>
            <a:r>
              <a:rPr lang="en-US" dirty="0" err="1">
                <a:solidFill>
                  <a:schemeClr val="bg1"/>
                </a:solidFill>
              </a:rPr>
              <a:t>INventory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CA" sz="3200" dirty="0"/>
              <a:t> 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75175979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119E25-DD2C-E0F8-015C-FDD1C1B825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7">
            <a:extLst>
              <a:ext uri="{FF2B5EF4-FFF2-40B4-BE49-F238E27FC236}">
                <a16:creationId xmlns:a16="http://schemas.microsoft.com/office/drawing/2014/main" id="{2947B70D-289C-01FB-BEB8-3903E18915E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Helvetica"/>
                <a:cs typeface="Helvetica"/>
              </a:rPr>
              <a:t>Classification of Inventory</a:t>
            </a:r>
            <a:endParaRPr lang="en-CA" dirty="0"/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225C5372-1D1F-A9CC-587F-3323263532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2341690"/>
              </p:ext>
            </p:extLst>
          </p:nvPr>
        </p:nvGraphicFramePr>
        <p:xfrm>
          <a:off x="335361" y="773522"/>
          <a:ext cx="1800200" cy="19623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00100">
                  <a:extLst>
                    <a:ext uri="{9D8B030D-6E8A-4147-A177-3AD203B41FA5}">
                      <a16:colId xmlns:a16="http://schemas.microsoft.com/office/drawing/2014/main" val="3584887328"/>
                    </a:ext>
                  </a:extLst>
                </a:gridCol>
                <a:gridCol w="900100">
                  <a:extLst>
                    <a:ext uri="{9D8B030D-6E8A-4147-A177-3AD203B41FA5}">
                      <a16:colId xmlns:a16="http://schemas.microsoft.com/office/drawing/2014/main" val="1447737306"/>
                    </a:ext>
                  </a:extLst>
                </a:gridCol>
              </a:tblGrid>
              <a:tr h="447824">
                <a:tc gridSpan="2">
                  <a:txBody>
                    <a:bodyPr/>
                    <a:lstStyle/>
                    <a:p>
                      <a:pPr algn="ctr"/>
                      <a:r>
                        <a:rPr lang="en-CA" dirty="0"/>
                        <a:t>Raw Materials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1886302"/>
                  </a:ext>
                </a:extLst>
              </a:tr>
              <a:tr h="1514516">
                <a:tc>
                  <a:txBody>
                    <a:bodyPr/>
                    <a:lstStyle/>
                    <a:p>
                      <a:r>
                        <a:rPr lang="en-CA" dirty="0"/>
                        <a:t>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46418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08839A43-003B-7210-2166-6C7147A1F5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9534682"/>
              </p:ext>
            </p:extLst>
          </p:nvPr>
        </p:nvGraphicFramePr>
        <p:xfrm>
          <a:off x="3637333" y="747896"/>
          <a:ext cx="1800200" cy="197182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00100">
                  <a:extLst>
                    <a:ext uri="{9D8B030D-6E8A-4147-A177-3AD203B41FA5}">
                      <a16:colId xmlns:a16="http://schemas.microsoft.com/office/drawing/2014/main" val="3584887328"/>
                    </a:ext>
                  </a:extLst>
                </a:gridCol>
                <a:gridCol w="900100">
                  <a:extLst>
                    <a:ext uri="{9D8B030D-6E8A-4147-A177-3AD203B41FA5}">
                      <a16:colId xmlns:a16="http://schemas.microsoft.com/office/drawing/2014/main" val="1447737306"/>
                    </a:ext>
                  </a:extLst>
                </a:gridCol>
              </a:tblGrid>
              <a:tr h="447824">
                <a:tc gridSpan="2">
                  <a:txBody>
                    <a:bodyPr/>
                    <a:lstStyle/>
                    <a:p>
                      <a:pPr algn="ctr"/>
                      <a:r>
                        <a:rPr lang="en-CA" dirty="0"/>
                        <a:t>WIP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1886302"/>
                  </a:ext>
                </a:extLst>
              </a:tr>
              <a:tr h="1514516">
                <a:tc>
                  <a:txBody>
                    <a:bodyPr/>
                    <a:lstStyle/>
                    <a:p>
                      <a:r>
                        <a:rPr lang="en-CA" dirty="0"/>
                        <a:t>500</a:t>
                      </a:r>
                    </a:p>
                    <a:p>
                      <a:r>
                        <a:rPr lang="en-CA" dirty="0"/>
                        <a:t>750 </a:t>
                      </a:r>
                      <a:r>
                        <a:rPr lang="en-CA" sz="1000" dirty="0"/>
                        <a:t>(Direct Labour)</a:t>
                      </a:r>
                    </a:p>
                    <a:p>
                      <a:r>
                        <a:rPr lang="en-CA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250</a:t>
                      </a:r>
                    </a:p>
                    <a:p>
                      <a:r>
                        <a:rPr lang="en-CA" sz="1000" dirty="0"/>
                        <a:t>(Manufacturing Overhead)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1,500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46418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8E11DCA-2E40-860A-AAEB-10D4A5D625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9726803"/>
              </p:ext>
            </p:extLst>
          </p:nvPr>
        </p:nvGraphicFramePr>
        <p:xfrm>
          <a:off x="7176121" y="723792"/>
          <a:ext cx="1872208" cy="1995927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36104">
                  <a:extLst>
                    <a:ext uri="{9D8B030D-6E8A-4147-A177-3AD203B41FA5}">
                      <a16:colId xmlns:a16="http://schemas.microsoft.com/office/drawing/2014/main" val="3584887328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1447737306"/>
                    </a:ext>
                  </a:extLst>
                </a:gridCol>
              </a:tblGrid>
              <a:tr h="524773">
                <a:tc gridSpan="2">
                  <a:txBody>
                    <a:bodyPr/>
                    <a:lstStyle/>
                    <a:p>
                      <a:pPr algn="ctr"/>
                      <a:r>
                        <a:rPr lang="en-CA" dirty="0"/>
                        <a:t>Finished Goods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1886302"/>
                  </a:ext>
                </a:extLst>
              </a:tr>
              <a:tr h="1471154">
                <a:tc>
                  <a:txBody>
                    <a:bodyPr/>
                    <a:lstStyle/>
                    <a:p>
                      <a:r>
                        <a:rPr lang="en-CA" dirty="0"/>
                        <a:t> 1,500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1,500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46418"/>
                  </a:ext>
                </a:extLst>
              </a:tr>
            </a:tbl>
          </a:graphicData>
        </a:graphic>
      </p:graphicFrame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0EF6381D-0E0A-F27A-EFF8-8BE44377A8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6291412"/>
              </p:ext>
            </p:extLst>
          </p:nvPr>
        </p:nvGraphicFramePr>
        <p:xfrm>
          <a:off x="9984431" y="773522"/>
          <a:ext cx="1872208" cy="19623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36104">
                  <a:extLst>
                    <a:ext uri="{9D8B030D-6E8A-4147-A177-3AD203B41FA5}">
                      <a16:colId xmlns:a16="http://schemas.microsoft.com/office/drawing/2014/main" val="3584887328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1447737306"/>
                    </a:ext>
                  </a:extLst>
                </a:gridCol>
              </a:tblGrid>
              <a:tr h="447824">
                <a:tc gridSpan="2">
                  <a:txBody>
                    <a:bodyPr/>
                    <a:lstStyle/>
                    <a:p>
                      <a:pPr algn="ctr"/>
                      <a:r>
                        <a:rPr lang="en-CA" dirty="0"/>
                        <a:t>COGS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1886302"/>
                  </a:ext>
                </a:extLst>
              </a:tr>
              <a:tr h="1514516">
                <a:tc>
                  <a:txBody>
                    <a:bodyPr/>
                    <a:lstStyle/>
                    <a:p>
                      <a:r>
                        <a:rPr lang="en-CA" dirty="0"/>
                        <a:t>1,500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46418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0747D774-5631-3D75-0FC2-346EBB33B7B4}"/>
              </a:ext>
            </a:extLst>
          </p:cNvPr>
          <p:cNvSpPr txBox="1"/>
          <p:nvPr/>
        </p:nvSpPr>
        <p:spPr>
          <a:xfrm>
            <a:off x="695400" y="2852936"/>
            <a:ext cx="7776864" cy="378565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sz="20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Raw Material                 $1,000</a:t>
            </a:r>
          </a:p>
          <a:p>
            <a:r>
              <a:rPr lang="en-CA" sz="20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Cash				$1,000</a:t>
            </a:r>
          </a:p>
          <a:p>
            <a:endParaRPr lang="en-CA" sz="20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CA" sz="20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Raw Material		$500</a:t>
            </a:r>
          </a:p>
          <a:p>
            <a:r>
              <a:rPr lang="en-CA" sz="20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WIP				    	 $500</a:t>
            </a:r>
          </a:p>
          <a:p>
            <a:endParaRPr lang="en-CA" sz="20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CA" sz="20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WIP			$1,500</a:t>
            </a:r>
          </a:p>
          <a:p>
            <a:r>
              <a:rPr lang="en-CA" sz="20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Finished Goods		     	$1,500</a:t>
            </a:r>
          </a:p>
          <a:p>
            <a:endParaRPr lang="en-CA" sz="20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CA" sz="20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Finished Goods		$1,500</a:t>
            </a:r>
          </a:p>
          <a:p>
            <a:r>
              <a:rPr lang="en-CA" sz="20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Cost of Goods Sold			$1,500</a:t>
            </a:r>
          </a:p>
          <a:p>
            <a:endParaRPr lang="en-CA" sz="20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357E8D3-E490-70F8-22BB-6090C29F6588}"/>
              </a:ext>
            </a:extLst>
          </p:cNvPr>
          <p:cNvCxnSpPr/>
          <p:nvPr/>
        </p:nvCxnSpPr>
        <p:spPr>
          <a:xfrm>
            <a:off x="2135561" y="1412776"/>
            <a:ext cx="1368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1292613-7F28-79DA-52CA-35A1CD8A15D0}"/>
              </a:ext>
            </a:extLst>
          </p:cNvPr>
          <p:cNvCxnSpPr>
            <a:cxnSpLocks/>
          </p:cNvCxnSpPr>
          <p:nvPr/>
        </p:nvCxnSpPr>
        <p:spPr>
          <a:xfrm>
            <a:off x="5486675" y="1412776"/>
            <a:ext cx="161743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47EC267-D086-E35E-AC23-9E940F9E80FC}"/>
              </a:ext>
            </a:extLst>
          </p:cNvPr>
          <p:cNvCxnSpPr>
            <a:cxnSpLocks/>
          </p:cNvCxnSpPr>
          <p:nvPr/>
        </p:nvCxnSpPr>
        <p:spPr>
          <a:xfrm>
            <a:off x="9118674" y="1436548"/>
            <a:ext cx="81775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04A2898-B318-076D-302B-ED645C535963}"/>
              </a:ext>
            </a:extLst>
          </p:cNvPr>
          <p:cNvSpPr txBox="1"/>
          <p:nvPr/>
        </p:nvSpPr>
        <p:spPr>
          <a:xfrm>
            <a:off x="9118674" y="691052"/>
            <a:ext cx="7024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400" dirty="0">
                <a:latin typeface="Arial" panose="020B0604020202020204" pitchFamily="34" charset="0"/>
                <a:cs typeface="Arial" panose="020B0604020202020204" pitchFamily="34" charset="0"/>
              </a:rPr>
              <a:t>When </a:t>
            </a:r>
          </a:p>
          <a:p>
            <a:r>
              <a:rPr lang="en-CA" sz="1400" dirty="0">
                <a:latin typeface="Arial" panose="020B0604020202020204" pitchFamily="34" charset="0"/>
                <a:cs typeface="Arial" panose="020B0604020202020204" pitchFamily="34" charset="0"/>
              </a:rPr>
              <a:t>sold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D69505F-C11F-AF19-3612-ACBC15D0309E}"/>
              </a:ext>
            </a:extLst>
          </p:cNvPr>
          <p:cNvSpPr txBox="1"/>
          <p:nvPr/>
        </p:nvSpPr>
        <p:spPr>
          <a:xfrm>
            <a:off x="5486675" y="660917"/>
            <a:ext cx="131799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400" dirty="0">
                <a:latin typeface="Arial" panose="020B0604020202020204" pitchFamily="34" charset="0"/>
                <a:cs typeface="Arial" panose="020B0604020202020204" pitchFamily="34" charset="0"/>
              </a:rPr>
              <a:t>When </a:t>
            </a:r>
          </a:p>
          <a:p>
            <a:r>
              <a:rPr lang="en-CA" sz="1400" dirty="0">
                <a:latin typeface="Arial" panose="020B0604020202020204" pitchFamily="34" charset="0"/>
                <a:cs typeface="Arial" panose="020B0604020202020204" pitchFamily="34" charset="0"/>
              </a:rPr>
              <a:t>Manufacturing</a:t>
            </a:r>
          </a:p>
          <a:p>
            <a:r>
              <a:rPr lang="en-CA" sz="1400" dirty="0">
                <a:latin typeface="Arial" panose="020B0604020202020204" pitchFamily="34" charset="0"/>
                <a:cs typeface="Arial" panose="020B0604020202020204" pitchFamily="34" charset="0"/>
              </a:rPr>
              <a:t> is finished</a:t>
            </a:r>
          </a:p>
          <a:p>
            <a:endParaRPr lang="en-CA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7F2C1C2-E760-D923-479A-38B6AB22FCF3}"/>
              </a:ext>
            </a:extLst>
          </p:cNvPr>
          <p:cNvSpPr txBox="1"/>
          <p:nvPr/>
        </p:nvSpPr>
        <p:spPr>
          <a:xfrm>
            <a:off x="2201613" y="434678"/>
            <a:ext cx="131799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400" dirty="0">
                <a:latin typeface="Arial" panose="020B0604020202020204" pitchFamily="34" charset="0"/>
                <a:cs typeface="Arial" panose="020B0604020202020204" pitchFamily="34" charset="0"/>
              </a:rPr>
              <a:t>When </a:t>
            </a:r>
          </a:p>
          <a:p>
            <a:r>
              <a:rPr lang="en-CA" sz="1400" dirty="0">
                <a:latin typeface="Arial" panose="020B0604020202020204" pitchFamily="34" charset="0"/>
                <a:cs typeface="Arial" panose="020B0604020202020204" pitchFamily="34" charset="0"/>
              </a:rPr>
              <a:t>Material is </a:t>
            </a:r>
          </a:p>
          <a:p>
            <a:r>
              <a:rPr lang="en-CA" sz="1400" dirty="0">
                <a:latin typeface="Arial" panose="020B0604020202020204" pitchFamily="34" charset="0"/>
                <a:cs typeface="Arial" panose="020B0604020202020204" pitchFamily="34" charset="0"/>
              </a:rPr>
              <a:t>Used in </a:t>
            </a:r>
          </a:p>
          <a:p>
            <a:r>
              <a:rPr lang="en-CA" sz="1400" dirty="0">
                <a:latin typeface="Arial" panose="020B0604020202020204" pitchFamily="34" charset="0"/>
                <a:cs typeface="Arial" panose="020B0604020202020204" pitchFamily="34" charset="0"/>
              </a:rPr>
              <a:t>manufacturing</a:t>
            </a:r>
          </a:p>
        </p:txBody>
      </p:sp>
    </p:spTree>
    <p:extLst>
      <p:ext uri="{BB962C8B-B14F-4D97-AF65-F5344CB8AC3E}">
        <p14:creationId xmlns:p14="http://schemas.microsoft.com/office/powerpoint/2010/main" val="3291649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B4A000-1C9F-675F-E2B5-13D9D555BB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7">
            <a:extLst>
              <a:ext uri="{FF2B5EF4-FFF2-40B4-BE49-F238E27FC236}">
                <a16:creationId xmlns:a16="http://schemas.microsoft.com/office/drawing/2014/main" id="{C4511F0F-62E3-7717-1F51-618C41861CA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Helvetica"/>
                <a:cs typeface="Helvetica"/>
              </a:rPr>
              <a:t>Gross Margin</a:t>
            </a:r>
            <a:endParaRPr lang="en-CA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E522F972-6E37-0EEB-4211-0F8C2C1CD40A}"/>
              </a:ext>
            </a:extLst>
          </p:cNvPr>
          <p:cNvSpPr/>
          <p:nvPr/>
        </p:nvSpPr>
        <p:spPr>
          <a:xfrm>
            <a:off x="5015880" y="2103016"/>
            <a:ext cx="2016224" cy="1183196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Selling Price 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14FE8C0-647D-7F19-CDA5-B4BEA5541191}"/>
              </a:ext>
            </a:extLst>
          </p:cNvPr>
          <p:cNvSpPr/>
          <p:nvPr/>
        </p:nvSpPr>
        <p:spPr>
          <a:xfrm>
            <a:off x="8472264" y="2132856"/>
            <a:ext cx="2016224" cy="1183196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Product Costs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AABF43D-0B4F-28D1-9818-932FC8711F56}"/>
              </a:ext>
            </a:extLst>
          </p:cNvPr>
          <p:cNvSpPr txBox="1"/>
          <p:nvPr/>
        </p:nvSpPr>
        <p:spPr>
          <a:xfrm>
            <a:off x="7546256" y="2462844"/>
            <a:ext cx="4358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/>
              <a:t>-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AF01AF2-E133-6F1C-9225-600BD78BCAF6}"/>
              </a:ext>
            </a:extLst>
          </p:cNvPr>
          <p:cNvSpPr txBox="1"/>
          <p:nvPr/>
        </p:nvSpPr>
        <p:spPr>
          <a:xfrm>
            <a:off x="3645822" y="2370511"/>
            <a:ext cx="4358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/>
              <a:t>=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2C7455D-77B0-4372-C8F6-8504239595BD}"/>
              </a:ext>
            </a:extLst>
          </p:cNvPr>
          <p:cNvSpPr txBox="1"/>
          <p:nvPr/>
        </p:nvSpPr>
        <p:spPr>
          <a:xfrm>
            <a:off x="1775520" y="2271456"/>
            <a:ext cx="15841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000" b="1" dirty="0">
                <a:solidFill>
                  <a:srgbClr val="ED037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GM</a:t>
            </a:r>
          </a:p>
        </p:txBody>
      </p:sp>
    </p:spTree>
    <p:extLst>
      <p:ext uri="{BB962C8B-B14F-4D97-AF65-F5344CB8AC3E}">
        <p14:creationId xmlns:p14="http://schemas.microsoft.com/office/powerpoint/2010/main" val="362068791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CEA53F-A28B-0696-9238-41D4332355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7">
            <a:extLst>
              <a:ext uri="{FF2B5EF4-FFF2-40B4-BE49-F238E27FC236}">
                <a16:creationId xmlns:a16="http://schemas.microsoft.com/office/drawing/2014/main" id="{30FA60E1-5294-A8C8-0E4E-AA55B8D0C34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Helvetica"/>
                <a:cs typeface="Helvetica"/>
              </a:rPr>
              <a:t>Comparative Income Statements (see Ex 2-2)</a:t>
            </a:r>
            <a:endParaRPr lang="en-CA" dirty="0"/>
          </a:p>
        </p:txBody>
      </p:sp>
      <p:pic>
        <p:nvPicPr>
          <p:cNvPr id="3" name="Picture 2" descr="A list of sales items&#10;&#10;Description automatically generated with medium confidence">
            <a:extLst>
              <a:ext uri="{FF2B5EF4-FFF2-40B4-BE49-F238E27FC236}">
                <a16:creationId xmlns:a16="http://schemas.microsoft.com/office/drawing/2014/main" id="{38E2E894-4ECF-6C72-3438-22C0D64E7C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112" y="1268760"/>
            <a:ext cx="9144374" cy="3888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65266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9515B9-E13C-1A3A-7903-69D7FF97EF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7">
            <a:extLst>
              <a:ext uri="{FF2B5EF4-FFF2-40B4-BE49-F238E27FC236}">
                <a16:creationId xmlns:a16="http://schemas.microsoft.com/office/drawing/2014/main" id="{A0990442-F276-B219-479C-9E0EBA79C6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Helvetica"/>
                <a:cs typeface="Helvetica"/>
              </a:rPr>
              <a:t>Comparative Income Statements (see Ex 2-2)</a:t>
            </a:r>
            <a:endParaRPr lang="en-CA" dirty="0"/>
          </a:p>
        </p:txBody>
      </p:sp>
      <p:pic>
        <p:nvPicPr>
          <p:cNvPr id="2" name="Picture 1" descr="A close-up of a company list&#10;&#10;Description automatically generated">
            <a:extLst>
              <a:ext uri="{FF2B5EF4-FFF2-40B4-BE49-F238E27FC236}">
                <a16:creationId xmlns:a16="http://schemas.microsoft.com/office/drawing/2014/main" id="{997898B1-306D-F438-3766-A4FF2EF8B8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291" y="991288"/>
            <a:ext cx="9776823" cy="4453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42249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969ECA-F9AC-B8BD-B193-C86F062047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7">
            <a:extLst>
              <a:ext uri="{FF2B5EF4-FFF2-40B4-BE49-F238E27FC236}">
                <a16:creationId xmlns:a16="http://schemas.microsoft.com/office/drawing/2014/main" id="{D841FC17-C665-6456-E5A2-296C66801A3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Helvetica"/>
                <a:cs typeface="Helvetica"/>
              </a:rPr>
              <a:t>Basic Equation for Inventory Accounts</a:t>
            </a:r>
            <a:endParaRPr lang="en-CA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F41876D-86E3-8459-AFBD-74D9D781B32D}"/>
              </a:ext>
            </a:extLst>
          </p:cNvPr>
          <p:cNvSpPr txBox="1"/>
          <p:nvPr/>
        </p:nvSpPr>
        <p:spPr>
          <a:xfrm>
            <a:off x="2567608" y="2348880"/>
            <a:ext cx="67687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>
                <a:latin typeface="Arial" panose="020B0604020202020204" pitchFamily="34" charset="0"/>
                <a:cs typeface="Arial" panose="020B0604020202020204" pitchFamily="34" charset="0"/>
              </a:rPr>
              <a:t>Basic Equation for Inventory Accounts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CE818F7-6377-B9CC-CC75-2D387AA5C134}"/>
              </a:ext>
            </a:extLst>
          </p:cNvPr>
          <p:cNvSpPr/>
          <p:nvPr/>
        </p:nvSpPr>
        <p:spPr>
          <a:xfrm>
            <a:off x="1055440" y="3394303"/>
            <a:ext cx="1512168" cy="1183196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Beginning Balance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CE90081-06E1-BD74-4703-D8F985487C3A}"/>
              </a:ext>
            </a:extLst>
          </p:cNvPr>
          <p:cNvSpPr/>
          <p:nvPr/>
        </p:nvSpPr>
        <p:spPr>
          <a:xfrm>
            <a:off x="3359696" y="3394303"/>
            <a:ext cx="1512168" cy="1183196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Additions to Inventory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E15EE25-9110-9972-DAC9-110399214B9E}"/>
              </a:ext>
            </a:extLst>
          </p:cNvPr>
          <p:cNvSpPr/>
          <p:nvPr/>
        </p:nvSpPr>
        <p:spPr>
          <a:xfrm>
            <a:off x="6090320" y="3442072"/>
            <a:ext cx="1512168" cy="1183196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Ending Balance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EA69348-0671-BE35-6CC4-92C77EE2DC15}"/>
              </a:ext>
            </a:extLst>
          </p:cNvPr>
          <p:cNvSpPr/>
          <p:nvPr/>
        </p:nvSpPr>
        <p:spPr>
          <a:xfrm>
            <a:off x="8580276" y="3429000"/>
            <a:ext cx="1512168" cy="1183196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Withdrawals from Inventory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6FE821B-6C01-E5EE-C4C5-E1B73237E63F}"/>
              </a:ext>
            </a:extLst>
          </p:cNvPr>
          <p:cNvSpPr txBox="1"/>
          <p:nvPr/>
        </p:nvSpPr>
        <p:spPr>
          <a:xfrm>
            <a:off x="5263162" y="3772060"/>
            <a:ext cx="4358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/>
              <a:t>=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F81546E-D472-C36E-84B1-9D021B8A7E5A}"/>
              </a:ext>
            </a:extLst>
          </p:cNvPr>
          <p:cNvSpPr txBox="1"/>
          <p:nvPr/>
        </p:nvSpPr>
        <p:spPr>
          <a:xfrm>
            <a:off x="2755168" y="3724291"/>
            <a:ext cx="4358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/>
              <a:t>+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7899483-DB6D-5306-B06B-384E8F9AB191}"/>
              </a:ext>
            </a:extLst>
          </p:cNvPr>
          <p:cNvSpPr txBox="1"/>
          <p:nvPr/>
        </p:nvSpPr>
        <p:spPr>
          <a:xfrm>
            <a:off x="7958717" y="3724291"/>
            <a:ext cx="4358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/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12922785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/>
          <p:cNvSpPr>
            <a:spLocks noGrp="1"/>
          </p:cNvSpPr>
          <p:nvPr>
            <p:ph type="title"/>
          </p:nvPr>
        </p:nvSpPr>
        <p:spPr>
          <a:xfrm>
            <a:off x="335360" y="2747963"/>
            <a:ext cx="10363200" cy="1362075"/>
          </a:xfrm>
        </p:spPr>
        <p:txBody>
          <a:bodyPr anchor="b"/>
          <a:lstStyle/>
          <a:p>
            <a:r>
              <a:rPr lang="en-US" dirty="0">
                <a:solidFill>
                  <a:schemeClr val="bg1"/>
                </a:solidFill>
              </a:rPr>
              <a:t>Chapter 1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CA" sz="3200" dirty="0"/>
              <a:t> </a:t>
            </a:r>
            <a:endParaRPr lang="en-US" sz="3200" dirty="0"/>
          </a:p>
        </p:txBody>
      </p:sp>
      <p:sp>
        <p:nvSpPr>
          <p:cNvPr id="20" name="Subtitle 19"/>
          <p:cNvSpPr>
            <a:spLocks noGrp="1"/>
          </p:cNvSpPr>
          <p:nvPr>
            <p:ph type="body" idx="1"/>
          </p:nvPr>
        </p:nvSpPr>
        <p:spPr>
          <a:xfrm>
            <a:off x="329408" y="3717032"/>
            <a:ext cx="10369152" cy="1008112"/>
          </a:xfrm>
        </p:spPr>
        <p:txBody>
          <a:bodyPr numCol="1">
            <a:normAutofit/>
          </a:bodyPr>
          <a:lstStyle/>
          <a:p>
            <a:r>
              <a:rPr lang="en-CA" dirty="0">
                <a:solidFill>
                  <a:schemeClr val="bg1"/>
                </a:solidFill>
              </a:rPr>
              <a:t> Managerial Accounting and the Business Environment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07042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0022E5-F6B8-A7D5-C5A6-650ADBE3AE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7">
            <a:extLst>
              <a:ext uri="{FF2B5EF4-FFF2-40B4-BE49-F238E27FC236}">
                <a16:creationId xmlns:a16="http://schemas.microsoft.com/office/drawing/2014/main" id="{55921405-C30C-7CAB-341F-E24DBFDAE71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Helvetica"/>
                <a:cs typeface="Helvetica"/>
              </a:rPr>
              <a:t>Darden Manufacturing Schedule of Cost of Goods Manufacturing (see Ex 2-4)</a:t>
            </a:r>
            <a:endParaRPr lang="en-CA" dirty="0"/>
          </a:p>
        </p:txBody>
      </p:sp>
      <p:pic>
        <p:nvPicPr>
          <p:cNvPr id="2" name="Picture 1" descr="A close-up of a bank check&#10;&#10;Description automatically generated">
            <a:extLst>
              <a:ext uri="{FF2B5EF4-FFF2-40B4-BE49-F238E27FC236}">
                <a16:creationId xmlns:a16="http://schemas.microsoft.com/office/drawing/2014/main" id="{0A3E8F56-FB42-8F59-9B54-B6A8B36138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400" y="1340768"/>
            <a:ext cx="9192344" cy="3593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78033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0F7823-1C76-8C39-C250-8DE9D0AC20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7">
            <a:extLst>
              <a:ext uri="{FF2B5EF4-FFF2-40B4-BE49-F238E27FC236}">
                <a16:creationId xmlns:a16="http://schemas.microsoft.com/office/drawing/2014/main" id="{48584C37-6A0F-8769-A4DF-F4287CFAE2B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Helvetica"/>
                <a:cs typeface="Helvetica"/>
              </a:rPr>
              <a:t>Darden Manufacturing Schedule of Cost of Goods Manufacturing (see Ex 2-4)</a:t>
            </a:r>
            <a:endParaRPr lang="en-CA" dirty="0"/>
          </a:p>
        </p:txBody>
      </p:sp>
      <p:pic>
        <p:nvPicPr>
          <p:cNvPr id="3" name="Picture 2" descr="A close-up of a receipt&#10;&#10;Description automatically generated">
            <a:extLst>
              <a:ext uri="{FF2B5EF4-FFF2-40B4-BE49-F238E27FC236}">
                <a16:creationId xmlns:a16="http://schemas.microsoft.com/office/drawing/2014/main" id="{F74C053A-EE06-C451-CBF3-EB0640AC73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991287"/>
            <a:ext cx="9278232" cy="4021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28257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/>
          <p:cNvSpPr>
            <a:spLocks noGrp="1"/>
          </p:cNvSpPr>
          <p:nvPr>
            <p:ph type="title"/>
          </p:nvPr>
        </p:nvSpPr>
        <p:spPr>
          <a:xfrm>
            <a:off x="335360" y="2747963"/>
            <a:ext cx="10363200" cy="1362075"/>
          </a:xfrm>
        </p:spPr>
        <p:txBody>
          <a:bodyPr anchor="b"/>
          <a:lstStyle/>
          <a:p>
            <a:r>
              <a:rPr lang="en-US" dirty="0"/>
              <a:t>Cost Behavior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CA" sz="3200" dirty="0"/>
              <a:t> </a:t>
            </a:r>
            <a:endParaRPr lang="en-US" sz="3200" dirty="0"/>
          </a:p>
        </p:txBody>
      </p:sp>
      <p:sp>
        <p:nvSpPr>
          <p:cNvPr id="20" name="Subtitle 19"/>
          <p:cNvSpPr>
            <a:spLocks noGrp="1"/>
          </p:cNvSpPr>
          <p:nvPr>
            <p:ph type="body" idx="1"/>
          </p:nvPr>
        </p:nvSpPr>
        <p:spPr>
          <a:xfrm>
            <a:off x="329408" y="3717032"/>
            <a:ext cx="10369152" cy="1008112"/>
          </a:xfrm>
        </p:spPr>
        <p:txBody>
          <a:bodyPr numCol="1">
            <a:normAutofit/>
          </a:bodyPr>
          <a:lstStyle/>
          <a:p>
            <a:r>
              <a:rPr lang="en-US" dirty="0"/>
              <a:t>Variable vs. Fixed Costs : Definitions</a:t>
            </a:r>
          </a:p>
        </p:txBody>
      </p:sp>
    </p:spTree>
    <p:extLst>
      <p:ext uri="{BB962C8B-B14F-4D97-AF65-F5344CB8AC3E}">
        <p14:creationId xmlns:p14="http://schemas.microsoft.com/office/powerpoint/2010/main" val="133597559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198D16-8779-72A0-56A9-13DF39E995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7">
            <a:extLst>
              <a:ext uri="{FF2B5EF4-FFF2-40B4-BE49-F238E27FC236}">
                <a16:creationId xmlns:a16="http://schemas.microsoft.com/office/drawing/2014/main" id="{4F5C00D7-AE5D-17B3-3EEB-2078F1EF4C8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Helvetica"/>
                <a:cs typeface="Helvetica"/>
              </a:rPr>
              <a:t>Cost </a:t>
            </a:r>
            <a:r>
              <a:rPr lang="en-US" sz="2000" dirty="0" err="1">
                <a:solidFill>
                  <a:schemeClr val="bg1"/>
                </a:solidFill>
                <a:latin typeface="Helvetica"/>
                <a:cs typeface="Helvetica"/>
              </a:rPr>
              <a:t>Behaviour</a:t>
            </a:r>
            <a:endParaRPr lang="en-CA" sz="2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8D06760-1D01-05FD-C70B-090375262937}"/>
              </a:ext>
            </a:extLst>
          </p:cNvPr>
          <p:cNvSpPr txBox="1"/>
          <p:nvPr/>
        </p:nvSpPr>
        <p:spPr>
          <a:xfrm>
            <a:off x="2423592" y="1318305"/>
            <a:ext cx="87129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>
                <a:latin typeface="Arial" panose="020B0604020202020204" pitchFamily="34" charset="0"/>
                <a:cs typeface="Arial" panose="020B0604020202020204" pitchFamily="34" charset="0"/>
              </a:rPr>
              <a:t>If I produce one coat, what will be the impact on the following costs?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52F5D43-B5B1-87FA-BF4A-A0832EA02BE6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946" y="1275604"/>
            <a:ext cx="1157582" cy="857251"/>
          </a:xfrm>
          <a:prstGeom prst="rect">
            <a:avLst/>
          </a:prstGeom>
        </p:spPr>
      </p:pic>
      <p:pic>
        <p:nvPicPr>
          <p:cNvPr id="10" name="Picture 2" descr="architecture, building, factory, home, house, mill, town icon">
            <a:extLst>
              <a:ext uri="{FF2B5EF4-FFF2-40B4-BE49-F238E27FC236}">
                <a16:creationId xmlns:a16="http://schemas.microsoft.com/office/drawing/2014/main" id="{CFFBBA69-87C7-0B37-E789-9DBE276A45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673" y="3429000"/>
            <a:ext cx="793254" cy="793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ceo icon">
            <a:extLst>
              <a:ext uri="{FF2B5EF4-FFF2-40B4-BE49-F238E27FC236}">
                <a16:creationId xmlns:a16="http://schemas.microsoft.com/office/drawing/2014/main" id="{19CA11D7-63E9-9D1F-3A77-DEB6C08585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9151" y="3492775"/>
            <a:ext cx="494881" cy="753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Related image">
            <a:extLst>
              <a:ext uri="{FF2B5EF4-FFF2-40B4-BE49-F238E27FC236}">
                <a16:creationId xmlns:a16="http://schemas.microsoft.com/office/drawing/2014/main" id="{5D94B58A-5015-E5DD-E010-CE94F28EFB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7808" y="3373140"/>
            <a:ext cx="904973" cy="904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equipment, household, instrument, needle, needle and thread, pin, sew, sewing, thread, tool icon">
            <a:extLst>
              <a:ext uri="{FF2B5EF4-FFF2-40B4-BE49-F238E27FC236}">
                <a16:creationId xmlns:a16="http://schemas.microsoft.com/office/drawing/2014/main" id="{ED568FB3-B4B9-4BBE-8398-26F4735ABD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0028" y="3096799"/>
            <a:ext cx="1439653" cy="1439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0" descr="design, draft, drawing, paper, sketch, sketching, write icon">
            <a:extLst>
              <a:ext uri="{FF2B5EF4-FFF2-40B4-BE49-F238E27FC236}">
                <a16:creationId xmlns:a16="http://schemas.microsoft.com/office/drawing/2014/main" id="{7CB435DB-C87F-8CDD-CBD3-E0723D89ED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0256" y="3492775"/>
            <a:ext cx="872948" cy="872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2" descr="electricity, electronics, power, power supply icon">
            <a:extLst>
              <a:ext uri="{FF2B5EF4-FFF2-40B4-BE49-F238E27FC236}">
                <a16:creationId xmlns:a16="http://schemas.microsoft.com/office/drawing/2014/main" id="{D6462760-DBE4-E869-31E3-CA57C507E6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0792" y="3531851"/>
            <a:ext cx="675768" cy="675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F63DCCA-149A-759F-AAED-91F9620B7A46}"/>
              </a:ext>
            </a:extLst>
          </p:cNvPr>
          <p:cNvSpPr txBox="1"/>
          <p:nvPr/>
        </p:nvSpPr>
        <p:spPr>
          <a:xfrm>
            <a:off x="479376" y="4536453"/>
            <a:ext cx="15121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Rent for clothing factory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CA85CB2-C74E-8C3A-2176-6A1FF37D7C18}"/>
              </a:ext>
            </a:extLst>
          </p:cNvPr>
          <p:cNvSpPr txBox="1"/>
          <p:nvPr/>
        </p:nvSpPr>
        <p:spPr>
          <a:xfrm>
            <a:off x="2351584" y="4543728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CEO Salary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D5D8935-33DE-39C4-27C9-E8E1C9E351F7}"/>
              </a:ext>
            </a:extLst>
          </p:cNvPr>
          <p:cNvSpPr txBox="1"/>
          <p:nvPr/>
        </p:nvSpPr>
        <p:spPr>
          <a:xfrm>
            <a:off x="4295800" y="4543728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Fabric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A1154FA-DD84-2952-03E3-8E9F49EDC7A6}"/>
              </a:ext>
            </a:extLst>
          </p:cNvPr>
          <p:cNvSpPr txBox="1"/>
          <p:nvPr/>
        </p:nvSpPr>
        <p:spPr>
          <a:xfrm>
            <a:off x="6218060" y="4512970"/>
            <a:ext cx="15121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Wages of Factory Workers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1996BE1-D5EE-BEF5-72B5-5C15DED15C57}"/>
              </a:ext>
            </a:extLst>
          </p:cNvPr>
          <p:cNvSpPr txBox="1"/>
          <p:nvPr/>
        </p:nvSpPr>
        <p:spPr>
          <a:xfrm>
            <a:off x="8267126" y="4585589"/>
            <a:ext cx="15121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Wages of Designer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3F76F02-9078-D5E8-7367-4490C5BC6869}"/>
              </a:ext>
            </a:extLst>
          </p:cNvPr>
          <p:cNvSpPr txBox="1"/>
          <p:nvPr/>
        </p:nvSpPr>
        <p:spPr>
          <a:xfrm>
            <a:off x="10301532" y="4498856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Utilities</a:t>
            </a:r>
          </a:p>
        </p:txBody>
      </p:sp>
    </p:spTree>
    <p:extLst>
      <p:ext uri="{BB962C8B-B14F-4D97-AF65-F5344CB8AC3E}">
        <p14:creationId xmlns:p14="http://schemas.microsoft.com/office/powerpoint/2010/main" val="239983226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B8EBEE-7D9A-EA8A-EB0C-3B56BA8E74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7">
            <a:extLst>
              <a:ext uri="{FF2B5EF4-FFF2-40B4-BE49-F238E27FC236}">
                <a16:creationId xmlns:a16="http://schemas.microsoft.com/office/drawing/2014/main" id="{9DD16370-9289-F7D0-5F9D-6D1C2665FFC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Helvetica"/>
                <a:cs typeface="Helvetica"/>
              </a:rPr>
              <a:t>Cost </a:t>
            </a:r>
            <a:r>
              <a:rPr lang="en-US" sz="2000" dirty="0" err="1">
                <a:solidFill>
                  <a:schemeClr val="bg1"/>
                </a:solidFill>
                <a:latin typeface="Helvetica"/>
                <a:cs typeface="Helvetica"/>
              </a:rPr>
              <a:t>Behaviour</a:t>
            </a:r>
            <a:endParaRPr lang="en-CA" sz="2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298791-27F6-4AA1-CED1-3E174FEE7DA9}"/>
              </a:ext>
            </a:extLst>
          </p:cNvPr>
          <p:cNvSpPr txBox="1"/>
          <p:nvPr/>
        </p:nvSpPr>
        <p:spPr>
          <a:xfrm>
            <a:off x="2423592" y="1318305"/>
            <a:ext cx="87129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>
                <a:latin typeface="Arial" panose="020B0604020202020204" pitchFamily="34" charset="0"/>
                <a:cs typeface="Arial" panose="020B0604020202020204" pitchFamily="34" charset="0"/>
              </a:rPr>
              <a:t>If I produce coats (entire product line), what will be the impact on the following costs?</a:t>
            </a:r>
          </a:p>
        </p:txBody>
      </p:sp>
      <p:pic>
        <p:nvPicPr>
          <p:cNvPr id="10" name="Picture 2" descr="architecture, building, factory, home, house, mill, town icon">
            <a:extLst>
              <a:ext uri="{FF2B5EF4-FFF2-40B4-BE49-F238E27FC236}">
                <a16:creationId xmlns:a16="http://schemas.microsoft.com/office/drawing/2014/main" id="{B08792EE-2115-95F4-61A1-777E7CEBAF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673" y="3429000"/>
            <a:ext cx="793254" cy="793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ceo icon">
            <a:extLst>
              <a:ext uri="{FF2B5EF4-FFF2-40B4-BE49-F238E27FC236}">
                <a16:creationId xmlns:a16="http://schemas.microsoft.com/office/drawing/2014/main" id="{77700B8E-928D-1626-21E8-EC438519A9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9151" y="3492775"/>
            <a:ext cx="494881" cy="753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Related image">
            <a:extLst>
              <a:ext uri="{FF2B5EF4-FFF2-40B4-BE49-F238E27FC236}">
                <a16:creationId xmlns:a16="http://schemas.microsoft.com/office/drawing/2014/main" id="{53A80A1C-AE51-C6E0-DC55-7B7AECF03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7808" y="3373140"/>
            <a:ext cx="904973" cy="904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equipment, household, instrument, needle, needle and thread, pin, sew, sewing, thread, tool icon">
            <a:extLst>
              <a:ext uri="{FF2B5EF4-FFF2-40B4-BE49-F238E27FC236}">
                <a16:creationId xmlns:a16="http://schemas.microsoft.com/office/drawing/2014/main" id="{157A8158-58E8-A020-2748-D4CF0AAC5E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0028" y="3096799"/>
            <a:ext cx="1439653" cy="1439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0" descr="design, draft, drawing, paper, sketch, sketching, write icon">
            <a:extLst>
              <a:ext uri="{FF2B5EF4-FFF2-40B4-BE49-F238E27FC236}">
                <a16:creationId xmlns:a16="http://schemas.microsoft.com/office/drawing/2014/main" id="{4716711C-DFA9-64B0-E079-0C3A842455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0256" y="3492775"/>
            <a:ext cx="872948" cy="872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2" descr="electricity, electronics, power, power supply icon">
            <a:extLst>
              <a:ext uri="{FF2B5EF4-FFF2-40B4-BE49-F238E27FC236}">
                <a16:creationId xmlns:a16="http://schemas.microsoft.com/office/drawing/2014/main" id="{FDCCD249-680D-1EE2-5F1F-CE506BE1F0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0792" y="3531851"/>
            <a:ext cx="675768" cy="675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94D92AD-878B-F9F9-10F7-4198A213D2ED}"/>
              </a:ext>
            </a:extLst>
          </p:cNvPr>
          <p:cNvSpPr txBox="1"/>
          <p:nvPr/>
        </p:nvSpPr>
        <p:spPr>
          <a:xfrm>
            <a:off x="479376" y="4536453"/>
            <a:ext cx="15121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Rent for clothing factory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D49F82F-7F60-1929-1285-435EE7A956E3}"/>
              </a:ext>
            </a:extLst>
          </p:cNvPr>
          <p:cNvSpPr txBox="1"/>
          <p:nvPr/>
        </p:nvSpPr>
        <p:spPr>
          <a:xfrm>
            <a:off x="2351584" y="4543728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CEO Salary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D8D1EA4-85C5-D529-F53F-F4E9F25D511E}"/>
              </a:ext>
            </a:extLst>
          </p:cNvPr>
          <p:cNvSpPr txBox="1"/>
          <p:nvPr/>
        </p:nvSpPr>
        <p:spPr>
          <a:xfrm>
            <a:off x="4295800" y="4543728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Fabric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2A60D5-6E87-170D-9AC0-87BCBADE1BE3}"/>
              </a:ext>
            </a:extLst>
          </p:cNvPr>
          <p:cNvSpPr txBox="1"/>
          <p:nvPr/>
        </p:nvSpPr>
        <p:spPr>
          <a:xfrm>
            <a:off x="6218060" y="4512970"/>
            <a:ext cx="15121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Wages of Factory Workers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72E969E-7AEE-0BD6-9783-B69A5BA28F8F}"/>
              </a:ext>
            </a:extLst>
          </p:cNvPr>
          <p:cNvSpPr txBox="1"/>
          <p:nvPr/>
        </p:nvSpPr>
        <p:spPr>
          <a:xfrm>
            <a:off x="8267126" y="4585589"/>
            <a:ext cx="15121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Wages of Designer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D185EC1-09A1-C4FD-0264-A910AF3D3710}"/>
              </a:ext>
            </a:extLst>
          </p:cNvPr>
          <p:cNvSpPr txBox="1"/>
          <p:nvPr/>
        </p:nvSpPr>
        <p:spPr>
          <a:xfrm>
            <a:off x="10301532" y="4498856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Utilities</a:t>
            </a:r>
          </a:p>
        </p:txBody>
      </p:sp>
      <p:pic>
        <p:nvPicPr>
          <p:cNvPr id="2" name="Picture 14" descr="Image result for patagonia store display">
            <a:extLst>
              <a:ext uri="{FF2B5EF4-FFF2-40B4-BE49-F238E27FC236}">
                <a16:creationId xmlns:a16="http://schemas.microsoft.com/office/drawing/2014/main" id="{2A14288B-F7CE-4D96-1D71-18EC68C7E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243798"/>
            <a:ext cx="1412908" cy="1059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9724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414019" y="947673"/>
            <a:ext cx="34886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>
                <a:tab pos="355600" algn="l"/>
              </a:tabLst>
              <a:defRPr/>
            </a:pPr>
            <a:r>
              <a:rPr kumimoji="0" sz="1450" b="1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4.	</a:t>
            </a:r>
            <a:r>
              <a:rPr kumimoji="0" sz="1800" b="1" i="0" u="none" strike="noStrike" kern="1200" cap="none" spc="-3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VARIABLE</a:t>
            </a:r>
            <a:r>
              <a:rPr kumimoji="0" sz="1800" b="1" i="0" u="none" strike="noStrike" kern="1200" cap="none" spc="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1" i="0" u="none" strike="noStrike" kern="120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vs.</a:t>
            </a:r>
            <a:r>
              <a:rPr kumimoji="0" sz="1800" b="1" i="0" u="none" strike="noStrike" kern="1200" cap="none" spc="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FIXED</a:t>
            </a:r>
            <a:r>
              <a:rPr kumimoji="0" sz="1800" b="1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COSTS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293270" y="947673"/>
          <a:ext cx="5621020" cy="505970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04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160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26719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22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Cost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22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Definition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325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2550">
                        <a:latin typeface="Times New Roman"/>
                        <a:cs typeface="Times New Roman"/>
                      </a:endParaRPr>
                    </a:p>
                    <a:p>
                      <a:pPr marL="349250">
                        <a:lnSpc>
                          <a:spcPct val="100000"/>
                        </a:lnSpc>
                      </a:pPr>
                      <a:r>
                        <a:rPr sz="2200" spc="-25" dirty="0">
                          <a:latin typeface="Arial MT"/>
                          <a:cs typeface="Arial MT"/>
                        </a:rPr>
                        <a:t>Variable</a:t>
                      </a:r>
                      <a:endParaRPr sz="2200">
                        <a:latin typeface="Arial MT"/>
                        <a:cs typeface="Arial MT"/>
                      </a:endParaRPr>
                    </a:p>
                    <a:p>
                      <a:pPr marL="494030">
                        <a:lnSpc>
                          <a:spcPct val="100000"/>
                        </a:lnSpc>
                      </a:pPr>
                      <a:r>
                        <a:rPr sz="2200" spc="-5" dirty="0">
                          <a:latin typeface="Arial MT"/>
                          <a:cs typeface="Arial MT"/>
                        </a:rPr>
                        <a:t>Costs</a:t>
                      </a:r>
                      <a:endParaRPr sz="2200">
                        <a:latin typeface="Arial MT"/>
                        <a:cs typeface="Arial MT"/>
                      </a:endParaRPr>
                    </a:p>
                  </a:txBody>
                  <a:tcPr marL="0" marR="0" marT="6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377825" marR="128270" indent="-287020">
                        <a:lnSpc>
                          <a:spcPct val="100000"/>
                        </a:lnSpc>
                        <a:spcBef>
                          <a:spcPts val="300"/>
                        </a:spcBef>
                        <a:buChar char="•"/>
                        <a:tabLst>
                          <a:tab pos="377825" algn="l"/>
                          <a:tab pos="378460" algn="l"/>
                        </a:tabLst>
                      </a:pPr>
                      <a:r>
                        <a:rPr sz="2200" spc="-5" dirty="0">
                          <a:latin typeface="Arial MT"/>
                          <a:cs typeface="Arial MT"/>
                        </a:rPr>
                        <a:t>A</a:t>
                      </a:r>
                      <a:r>
                        <a:rPr sz="2200" spc="-13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2200" spc="-5" dirty="0">
                          <a:latin typeface="Arial MT"/>
                          <a:cs typeface="Arial MT"/>
                        </a:rPr>
                        <a:t>cost</a:t>
                      </a:r>
                      <a:r>
                        <a:rPr sz="2200" spc="-1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2200" spc="-5" dirty="0">
                          <a:latin typeface="Arial MT"/>
                          <a:cs typeface="Arial MT"/>
                        </a:rPr>
                        <a:t>that</a:t>
                      </a:r>
                      <a:r>
                        <a:rPr sz="2200" spc="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2200" spc="-5" dirty="0">
                          <a:latin typeface="Arial MT"/>
                          <a:cs typeface="Arial MT"/>
                        </a:rPr>
                        <a:t>varies</a:t>
                      </a:r>
                      <a:r>
                        <a:rPr sz="2200" spc="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2200" spc="-5" dirty="0">
                          <a:latin typeface="Arial MT"/>
                          <a:cs typeface="Arial MT"/>
                        </a:rPr>
                        <a:t>in</a:t>
                      </a:r>
                      <a:r>
                        <a:rPr sz="220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2200" spc="-5" dirty="0">
                          <a:latin typeface="Arial MT"/>
                          <a:cs typeface="Arial MT"/>
                        </a:rPr>
                        <a:t>total, in </a:t>
                      </a:r>
                      <a:r>
                        <a:rPr sz="2200" spc="-60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2200" spc="-5" dirty="0">
                          <a:latin typeface="Arial MT"/>
                          <a:cs typeface="Arial MT"/>
                        </a:rPr>
                        <a:t>direct</a:t>
                      </a:r>
                      <a:r>
                        <a:rPr sz="2200" spc="10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2200" spc="-5" dirty="0">
                          <a:latin typeface="Arial MT"/>
                          <a:cs typeface="Arial MT"/>
                        </a:rPr>
                        <a:t>proportion</a:t>
                      </a:r>
                      <a:r>
                        <a:rPr sz="2200" spc="13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2200" spc="-5" dirty="0">
                          <a:latin typeface="Arial MT"/>
                          <a:cs typeface="Arial MT"/>
                        </a:rPr>
                        <a:t>to </a:t>
                      </a:r>
                      <a:r>
                        <a:rPr sz="220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2200" spc="-5" dirty="0">
                          <a:latin typeface="Arial MT"/>
                          <a:cs typeface="Arial MT"/>
                        </a:rPr>
                        <a:t>changes in the </a:t>
                      </a:r>
                      <a:r>
                        <a:rPr sz="2200" dirty="0">
                          <a:latin typeface="Arial MT"/>
                          <a:cs typeface="Arial MT"/>
                        </a:rPr>
                        <a:t>level </a:t>
                      </a:r>
                      <a:r>
                        <a:rPr sz="2200" spc="-5" dirty="0">
                          <a:latin typeface="Arial MT"/>
                          <a:cs typeface="Arial MT"/>
                        </a:rPr>
                        <a:t>of </a:t>
                      </a:r>
                      <a:r>
                        <a:rPr sz="220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2200" spc="-20" dirty="0">
                          <a:latin typeface="Arial MT"/>
                          <a:cs typeface="Arial MT"/>
                        </a:rPr>
                        <a:t>activity.</a:t>
                      </a:r>
                      <a:endParaRPr sz="2200">
                        <a:latin typeface="Arial MT"/>
                        <a:cs typeface="Arial MT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6783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2450">
                        <a:latin typeface="Times New Roman"/>
                        <a:cs typeface="Times New Roman"/>
                      </a:endParaRPr>
                    </a:p>
                    <a:p>
                      <a:pPr marL="113030">
                        <a:lnSpc>
                          <a:spcPct val="100000"/>
                        </a:lnSpc>
                      </a:pPr>
                      <a:r>
                        <a:rPr sz="2200" spc="-5" dirty="0">
                          <a:latin typeface="Arial MT"/>
                          <a:cs typeface="Arial MT"/>
                        </a:rPr>
                        <a:t>Fixed</a:t>
                      </a:r>
                      <a:r>
                        <a:rPr sz="2200" spc="-2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2200" spc="-5" dirty="0">
                          <a:latin typeface="Arial MT"/>
                          <a:cs typeface="Arial MT"/>
                        </a:rPr>
                        <a:t>Costs</a:t>
                      </a:r>
                      <a:endParaRPr sz="2200">
                        <a:latin typeface="Arial MT"/>
                        <a:cs typeface="Arial MT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377825" marR="111760" indent="-287020">
                        <a:lnSpc>
                          <a:spcPct val="100000"/>
                        </a:lnSpc>
                        <a:spcBef>
                          <a:spcPts val="300"/>
                        </a:spcBef>
                        <a:buChar char="•"/>
                        <a:tabLst>
                          <a:tab pos="377825" algn="l"/>
                          <a:tab pos="378460" algn="l"/>
                        </a:tabLst>
                      </a:pPr>
                      <a:r>
                        <a:rPr sz="2200" spc="-5" dirty="0">
                          <a:latin typeface="Arial MT"/>
                          <a:cs typeface="Arial MT"/>
                        </a:rPr>
                        <a:t>A cost that remains </a:t>
                      </a:r>
                      <a:r>
                        <a:rPr sz="220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2200" spc="-5" dirty="0">
                          <a:latin typeface="Arial MT"/>
                          <a:cs typeface="Arial MT"/>
                        </a:rPr>
                        <a:t>constant</a:t>
                      </a:r>
                      <a:r>
                        <a:rPr sz="220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2200" spc="-5" dirty="0">
                          <a:latin typeface="Arial MT"/>
                          <a:cs typeface="Arial MT"/>
                        </a:rPr>
                        <a:t>in</a:t>
                      </a:r>
                      <a:r>
                        <a:rPr sz="220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2200" spc="-5" dirty="0">
                          <a:latin typeface="Arial MT"/>
                          <a:cs typeface="Arial MT"/>
                        </a:rPr>
                        <a:t>total,</a:t>
                      </a:r>
                      <a:r>
                        <a:rPr sz="220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2200" spc="-5" dirty="0">
                          <a:latin typeface="Arial MT"/>
                          <a:cs typeface="Arial MT"/>
                        </a:rPr>
                        <a:t>regardless </a:t>
                      </a:r>
                      <a:r>
                        <a:rPr sz="2200" spc="-59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2200" spc="-5" dirty="0">
                          <a:latin typeface="Arial MT"/>
                          <a:cs typeface="Arial MT"/>
                        </a:rPr>
                        <a:t>of</a:t>
                      </a:r>
                      <a:r>
                        <a:rPr sz="2200" spc="-1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2200" spc="-5" dirty="0">
                          <a:latin typeface="Arial MT"/>
                          <a:cs typeface="Arial MT"/>
                        </a:rPr>
                        <a:t>changes</a:t>
                      </a:r>
                      <a:r>
                        <a:rPr sz="2200" spc="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2200" spc="-5" dirty="0">
                          <a:latin typeface="Arial MT"/>
                          <a:cs typeface="Arial MT"/>
                        </a:rPr>
                        <a:t>in</a:t>
                      </a:r>
                      <a:r>
                        <a:rPr sz="220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2200" spc="-5" dirty="0">
                          <a:latin typeface="Arial MT"/>
                          <a:cs typeface="Arial MT"/>
                        </a:rPr>
                        <a:t>the</a:t>
                      </a:r>
                      <a:r>
                        <a:rPr sz="2200" spc="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2200" spc="-5" dirty="0">
                          <a:latin typeface="Arial MT"/>
                          <a:cs typeface="Arial MT"/>
                        </a:rPr>
                        <a:t>level</a:t>
                      </a:r>
                      <a:r>
                        <a:rPr sz="2200" spc="-1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2200" spc="-5" dirty="0">
                          <a:latin typeface="Arial MT"/>
                          <a:cs typeface="Arial MT"/>
                        </a:rPr>
                        <a:t>of </a:t>
                      </a:r>
                      <a:r>
                        <a:rPr sz="220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2200" spc="-5" dirty="0">
                          <a:latin typeface="Arial MT"/>
                          <a:cs typeface="Arial MT"/>
                        </a:rPr>
                        <a:t>activity</a:t>
                      </a:r>
                      <a:r>
                        <a:rPr sz="2200" spc="-1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2200" spc="-5" dirty="0">
                          <a:latin typeface="Arial MT"/>
                          <a:cs typeface="Arial MT"/>
                        </a:rPr>
                        <a:t>within</a:t>
                      </a:r>
                      <a:r>
                        <a:rPr sz="220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2200" spc="-5" dirty="0">
                          <a:latin typeface="Arial MT"/>
                          <a:cs typeface="Arial MT"/>
                        </a:rPr>
                        <a:t>the</a:t>
                      </a:r>
                      <a:r>
                        <a:rPr sz="2200" spc="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2200" spc="-5" dirty="0">
                          <a:latin typeface="Arial MT"/>
                          <a:cs typeface="Arial MT"/>
                        </a:rPr>
                        <a:t>relevant </a:t>
                      </a:r>
                      <a:r>
                        <a:rPr sz="220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2200" spc="-5" dirty="0">
                          <a:latin typeface="Arial MT"/>
                          <a:cs typeface="Arial MT"/>
                        </a:rPr>
                        <a:t>range.</a:t>
                      </a:r>
                      <a:endParaRPr sz="2200">
                        <a:latin typeface="Arial MT"/>
                        <a:cs typeface="Arial MT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3258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2550">
                        <a:latin typeface="Times New Roman"/>
                        <a:cs typeface="Times New Roman"/>
                      </a:endParaRPr>
                    </a:p>
                    <a:p>
                      <a:pPr marL="494030" marR="472440" indent="-13970">
                        <a:lnSpc>
                          <a:spcPct val="100000"/>
                        </a:lnSpc>
                      </a:pPr>
                      <a:r>
                        <a:rPr sz="2200" dirty="0">
                          <a:latin typeface="Arial MT"/>
                          <a:cs typeface="Arial MT"/>
                        </a:rPr>
                        <a:t>Mixed  </a:t>
                      </a:r>
                      <a:r>
                        <a:rPr sz="2200" spc="-5" dirty="0">
                          <a:latin typeface="Arial MT"/>
                          <a:cs typeface="Arial MT"/>
                        </a:rPr>
                        <a:t>Costs</a:t>
                      </a:r>
                      <a:endParaRPr sz="2200">
                        <a:latin typeface="Arial MT"/>
                        <a:cs typeface="Arial MT"/>
                      </a:endParaRPr>
                    </a:p>
                  </a:txBody>
                  <a:tcPr marL="0" marR="0" marT="19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377825" marR="111125" indent="-287020">
                        <a:lnSpc>
                          <a:spcPct val="100000"/>
                        </a:lnSpc>
                        <a:spcBef>
                          <a:spcPts val="305"/>
                        </a:spcBef>
                        <a:buChar char="•"/>
                        <a:tabLst>
                          <a:tab pos="377825" algn="l"/>
                          <a:tab pos="378460" algn="l"/>
                        </a:tabLst>
                      </a:pPr>
                      <a:r>
                        <a:rPr sz="2200" spc="-5" dirty="0">
                          <a:latin typeface="Arial MT"/>
                          <a:cs typeface="Arial MT"/>
                        </a:rPr>
                        <a:t>A cost that has a </a:t>
                      </a:r>
                      <a:r>
                        <a:rPr sz="220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2200" spc="-5" dirty="0">
                          <a:latin typeface="Arial MT"/>
                          <a:cs typeface="Arial MT"/>
                        </a:rPr>
                        <a:t>component</a:t>
                      </a:r>
                      <a:r>
                        <a:rPr sz="220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2200" spc="-5" dirty="0">
                          <a:latin typeface="Arial MT"/>
                          <a:cs typeface="Arial MT"/>
                        </a:rPr>
                        <a:t>that</a:t>
                      </a:r>
                      <a:r>
                        <a:rPr sz="2200" spc="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2200" spc="-5" dirty="0">
                          <a:latin typeface="Arial MT"/>
                          <a:cs typeface="Arial MT"/>
                        </a:rPr>
                        <a:t>is</a:t>
                      </a:r>
                      <a:r>
                        <a:rPr sz="2200" spc="-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2200" spc="-5" dirty="0">
                          <a:latin typeface="Arial MT"/>
                          <a:cs typeface="Arial MT"/>
                        </a:rPr>
                        <a:t>fixed</a:t>
                      </a:r>
                      <a:r>
                        <a:rPr sz="2200" spc="1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2200" spc="-5" dirty="0">
                          <a:latin typeface="Arial MT"/>
                          <a:cs typeface="Arial MT"/>
                        </a:rPr>
                        <a:t>and </a:t>
                      </a:r>
                      <a:r>
                        <a:rPr sz="2200" spc="-59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2200" spc="-5" dirty="0">
                          <a:latin typeface="Arial MT"/>
                          <a:cs typeface="Arial MT"/>
                        </a:rPr>
                        <a:t>a</a:t>
                      </a:r>
                      <a:r>
                        <a:rPr sz="2200" spc="-1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2200" spc="-5" dirty="0">
                          <a:latin typeface="Arial MT"/>
                          <a:cs typeface="Arial MT"/>
                        </a:rPr>
                        <a:t>component</a:t>
                      </a:r>
                      <a:r>
                        <a:rPr sz="2200" spc="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2200" spc="-5" dirty="0">
                          <a:latin typeface="Arial MT"/>
                          <a:cs typeface="Arial MT"/>
                        </a:rPr>
                        <a:t>that is </a:t>
                      </a:r>
                      <a:r>
                        <a:rPr sz="220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2200" spc="-5" dirty="0">
                          <a:latin typeface="Arial MT"/>
                          <a:cs typeface="Arial MT"/>
                        </a:rPr>
                        <a:t>variable.</a:t>
                      </a:r>
                      <a:endParaRPr sz="2200" dirty="0">
                        <a:latin typeface="Arial MT"/>
                        <a:cs typeface="Arial MT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75834" y="1462745"/>
            <a:ext cx="5186211" cy="2502075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6576186" y="4152341"/>
            <a:ext cx="4988560" cy="11239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1" i="0" u="heavy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Arial"/>
                <a:ea typeface="+mn-ea"/>
                <a:cs typeface="Arial"/>
              </a:rPr>
              <a:t>Cost </a:t>
            </a:r>
            <a:r>
              <a:rPr kumimoji="0" sz="2400" b="1" i="0" u="heavy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Arial"/>
                <a:ea typeface="+mn-ea"/>
                <a:cs typeface="Arial"/>
              </a:rPr>
              <a:t>Structure:</a:t>
            </a:r>
            <a:r>
              <a:rPr kumimoji="0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Proportion of </a:t>
            </a:r>
            <a:r>
              <a:rPr kumimoji="0" sz="24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variable</a:t>
            </a:r>
            <a:r>
              <a:rPr kumimoji="0" sz="240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vs.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fixed</a:t>
            </a:r>
            <a:r>
              <a:rPr kumimoji="0" sz="24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costs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in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a company </a:t>
            </a:r>
            <a:r>
              <a:rPr kumimoji="0" sz="2400" b="0" i="0" u="none" strike="noStrike" kern="1200" cap="none" spc="-6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and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will</a:t>
            </a:r>
            <a:r>
              <a:rPr kumimoji="0" sz="240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depend</a:t>
            </a:r>
            <a:r>
              <a:rPr kumimoji="0" sz="240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on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the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organization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600443" y="5588508"/>
            <a:ext cx="1836420" cy="498348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759952" y="5457444"/>
            <a:ext cx="960120" cy="960119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900" b="0" i="0" kern="1200">
                <a:solidFill>
                  <a:srgbClr val="888888"/>
                </a:solidFill>
                <a:latin typeface="Arial MT"/>
                <a:ea typeface="+mn-ea"/>
                <a:cs typeface="Arial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 marR="0" lvl="0" indent="0" algn="l" defTabSz="914400" rtl="0" eaLnBrk="1" fontAlgn="auto" latinLnBrk="0" hangingPunct="1">
              <a:lnSpc>
                <a:spcPct val="100000"/>
              </a:lnSpc>
              <a:spcBef>
                <a:spcPts val="6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lang="en-CA" spc="-5" smtClean="0"/>
              <a:pPr marL="3810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65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sz="900" b="0" i="0" u="none" strike="noStrike" kern="1200" cap="none" spc="-5" normalizeH="0" baseline="0" noProof="0" dirty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Arial MT"/>
              <a:ea typeface="+mn-ea"/>
            </a:endParaRPr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190D7B8C-5512-1528-9B6F-23D7AC98AF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9006" y="195243"/>
            <a:ext cx="9601067" cy="506016"/>
          </a:xfrm>
        </p:spPr>
        <p:txBody>
          <a:bodyPr/>
          <a:lstStyle/>
          <a:p>
            <a:r>
              <a:rPr lang="en-US" sz="1800" dirty="0"/>
              <a:t>Cost Definition &amp; Classification (Cont’d)</a:t>
            </a:r>
          </a:p>
          <a:p>
            <a:endParaRPr lang="en-CA" dirty="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3918AA-4A3A-018A-886F-3A439AF416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7">
            <a:extLst>
              <a:ext uri="{FF2B5EF4-FFF2-40B4-BE49-F238E27FC236}">
                <a16:creationId xmlns:a16="http://schemas.microsoft.com/office/drawing/2014/main" id="{77503982-BDA1-FCFC-4FB2-DD6885C870E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Helvetica"/>
                <a:cs typeface="Helvetica"/>
              </a:rPr>
              <a:t>Variable Costs</a:t>
            </a:r>
            <a:endParaRPr lang="en-CA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80001D-B7CC-641E-71BA-BA4840B18402}"/>
              </a:ext>
            </a:extLst>
          </p:cNvPr>
          <p:cNvSpPr txBox="1"/>
          <p:nvPr/>
        </p:nvSpPr>
        <p:spPr>
          <a:xfrm>
            <a:off x="2423592" y="1318305"/>
            <a:ext cx="676875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>
                <a:latin typeface="Arial" panose="020B0604020202020204" pitchFamily="34" charset="0"/>
                <a:cs typeface="Arial" panose="020B0604020202020204" pitchFamily="34" charset="0"/>
              </a:rPr>
              <a:t>Total dollar amount varies in direct proportion to changes in the activity level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A69DE860-AA18-3A36-DA89-6A15EA3BB058}"/>
              </a:ext>
            </a:extLst>
          </p:cNvPr>
          <p:cNvSpPr/>
          <p:nvPr/>
        </p:nvSpPr>
        <p:spPr>
          <a:xfrm>
            <a:off x="2261574" y="3410322"/>
            <a:ext cx="1512168" cy="1183196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Units produced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B475D21-73DD-DFAF-F789-5273D295B53B}"/>
              </a:ext>
            </a:extLst>
          </p:cNvPr>
          <p:cNvSpPr/>
          <p:nvPr/>
        </p:nvSpPr>
        <p:spPr>
          <a:xfrm>
            <a:off x="4305350" y="3410322"/>
            <a:ext cx="1512168" cy="1183196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Miles Driven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739E50C-808C-2249-FABE-AF9F6349B8E6}"/>
              </a:ext>
            </a:extLst>
          </p:cNvPr>
          <p:cNvSpPr/>
          <p:nvPr/>
        </p:nvSpPr>
        <p:spPr>
          <a:xfrm>
            <a:off x="6395940" y="3402393"/>
            <a:ext cx="1512168" cy="1183196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Machine Hours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BBDFC20-9EBE-41EC-3525-F53C3A8AE1AB}"/>
              </a:ext>
            </a:extLst>
          </p:cNvPr>
          <p:cNvSpPr/>
          <p:nvPr/>
        </p:nvSpPr>
        <p:spPr>
          <a:xfrm>
            <a:off x="8580276" y="3429000"/>
            <a:ext cx="1512168" cy="1183196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Labour Hours</a:t>
            </a:r>
          </a:p>
        </p:txBody>
      </p:sp>
      <p:sp>
        <p:nvSpPr>
          <p:cNvPr id="2" name="Chevron 8">
            <a:extLst>
              <a:ext uri="{FF2B5EF4-FFF2-40B4-BE49-F238E27FC236}">
                <a16:creationId xmlns:a16="http://schemas.microsoft.com/office/drawing/2014/main" id="{C2FB2FFA-D3C6-2AAC-2C14-A70E11825568}"/>
              </a:ext>
            </a:extLst>
          </p:cNvPr>
          <p:cNvSpPr/>
          <p:nvPr/>
        </p:nvSpPr>
        <p:spPr bwMode="auto">
          <a:xfrm>
            <a:off x="1616570" y="3437632"/>
            <a:ext cx="455983" cy="1005927"/>
          </a:xfrm>
          <a:prstGeom prst="chevron">
            <a:avLst/>
          </a:prstGeom>
          <a:solidFill>
            <a:srgbClr val="ED037C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5D02F5-7798-0F3F-5F46-5B8833E04759}"/>
              </a:ext>
            </a:extLst>
          </p:cNvPr>
          <p:cNvSpPr txBox="1"/>
          <p:nvPr/>
        </p:nvSpPr>
        <p:spPr>
          <a:xfrm rot="16200000">
            <a:off x="119990" y="3469097"/>
            <a:ext cx="13025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ACTIVITY BASE</a:t>
            </a:r>
            <a:endParaRPr lang="en-US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475135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7980" y="1411481"/>
            <a:ext cx="6858000" cy="4572000"/>
          </a:xfrm>
          <a:prstGeom prst="rect">
            <a:avLst/>
          </a:prstGeom>
        </p:spPr>
      </p:pic>
      <p:sp>
        <p:nvSpPr>
          <p:cNvPr id="14" name="Content Placeholder 4"/>
          <p:cNvSpPr txBox="1">
            <a:spLocks/>
          </p:cNvSpPr>
          <p:nvPr/>
        </p:nvSpPr>
        <p:spPr>
          <a:xfrm>
            <a:off x="292308" y="1411481"/>
            <a:ext cx="11607384" cy="51841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Fixed cost: $0</a:t>
            </a:r>
          </a:p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Unit variable cost: $5</a:t>
            </a:r>
          </a:p>
          <a:p>
            <a:endParaRPr lang="en-US" dirty="0">
              <a:latin typeface="Helvetica" charset="0"/>
              <a:ea typeface="Helvetica" charset="0"/>
              <a:cs typeface="Helvetica" charset="0"/>
            </a:endParaRPr>
          </a:p>
          <a:p>
            <a:endParaRPr lang="en-US" dirty="0">
              <a:latin typeface="Helvetica" charset="0"/>
              <a:ea typeface="Helvetica" charset="0"/>
              <a:cs typeface="Helvetica" charset="0"/>
            </a:endParaRPr>
          </a:p>
          <a:p>
            <a:endParaRPr lang="en-US" dirty="0"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Total cost function: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DED0BC24-65F2-BBDD-C5FC-18F0A1B4B49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A" dirty="0"/>
              <a:t>Variable Cost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622" y="3585056"/>
            <a:ext cx="1168400" cy="3302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5232" y="2952367"/>
            <a:ext cx="1219200" cy="3175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7306" y="5035603"/>
            <a:ext cx="2235200" cy="469900"/>
          </a:xfrm>
          <a:prstGeom prst="rect">
            <a:avLst/>
          </a:prstGeom>
        </p:spPr>
      </p:pic>
      <p:sp>
        <p:nvSpPr>
          <p:cNvPr id="5" name="object 16">
            <a:extLst>
              <a:ext uri="{FF2B5EF4-FFF2-40B4-BE49-F238E27FC236}">
                <a16:creationId xmlns:a16="http://schemas.microsoft.com/office/drawing/2014/main" id="{CCB8E3B7-5A9A-03F3-145C-55A9CE96B3E2}"/>
              </a:ext>
            </a:extLst>
          </p:cNvPr>
          <p:cNvSpPr txBox="1">
            <a:spLocks noGrp="1"/>
          </p:cNvSpPr>
          <p:nvPr>
            <p:ph type="sldNum" sz="quarter" idx="12"/>
          </p:nvPr>
        </p:nvSpPr>
        <p:spPr>
          <a:xfrm>
            <a:off x="239351" y="6525348"/>
            <a:ext cx="480053" cy="216023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spc="-5" dirty="0"/>
              <a:t>57</a:t>
            </a:fld>
            <a:endParaRPr spc="-5" dirty="0"/>
          </a:p>
        </p:txBody>
      </p:sp>
    </p:spTree>
    <p:extLst>
      <p:ext uri="{BB962C8B-B14F-4D97-AF65-F5344CB8AC3E}">
        <p14:creationId xmlns:p14="http://schemas.microsoft.com/office/powerpoint/2010/main" val="2736598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7980" y="1411481"/>
            <a:ext cx="6858000" cy="4572000"/>
          </a:xfrm>
          <a:prstGeom prst="rect">
            <a:avLst/>
          </a:prstGeom>
        </p:spPr>
      </p:pic>
      <p:sp>
        <p:nvSpPr>
          <p:cNvPr id="14" name="Content Placeholder 4"/>
          <p:cNvSpPr txBox="1">
            <a:spLocks/>
          </p:cNvSpPr>
          <p:nvPr/>
        </p:nvSpPr>
        <p:spPr>
          <a:xfrm>
            <a:off x="292308" y="1411481"/>
            <a:ext cx="11607384" cy="51841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Fixed cost: $10,000</a:t>
            </a:r>
          </a:p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Variable cost: $0</a:t>
            </a:r>
          </a:p>
          <a:p>
            <a:endParaRPr lang="en-US" dirty="0">
              <a:latin typeface="Helvetica" charset="0"/>
              <a:ea typeface="Helvetica" charset="0"/>
              <a:cs typeface="Helvetica" charset="0"/>
            </a:endParaRPr>
          </a:p>
          <a:p>
            <a:endParaRPr lang="en-US" dirty="0">
              <a:latin typeface="Helvetica" charset="0"/>
              <a:ea typeface="Helvetica" charset="0"/>
              <a:cs typeface="Helvetica" charset="0"/>
            </a:endParaRPr>
          </a:p>
          <a:p>
            <a:endParaRPr lang="en-US" dirty="0"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Total cost function: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9FBD893D-A46C-8C18-7DE4-E9A7B1E58D3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A" dirty="0"/>
              <a:t>Fixed Cost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2638" y="2952367"/>
            <a:ext cx="2260600" cy="3175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53223" y="3585056"/>
            <a:ext cx="1473200" cy="3302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1243" y="5035603"/>
            <a:ext cx="2984500" cy="469900"/>
          </a:xfrm>
          <a:prstGeom prst="rect">
            <a:avLst/>
          </a:prstGeom>
        </p:spPr>
      </p:pic>
      <p:sp>
        <p:nvSpPr>
          <p:cNvPr id="5" name="object 16">
            <a:extLst>
              <a:ext uri="{FF2B5EF4-FFF2-40B4-BE49-F238E27FC236}">
                <a16:creationId xmlns:a16="http://schemas.microsoft.com/office/drawing/2014/main" id="{DD170CC9-CDA3-9ED5-FF4E-691B971FB3F8}"/>
              </a:ext>
            </a:extLst>
          </p:cNvPr>
          <p:cNvSpPr txBox="1">
            <a:spLocks noGrp="1"/>
          </p:cNvSpPr>
          <p:nvPr>
            <p:ph type="sldNum" sz="quarter" idx="12"/>
          </p:nvPr>
        </p:nvSpPr>
        <p:spPr>
          <a:xfrm>
            <a:off x="239351" y="6525348"/>
            <a:ext cx="480053" cy="216023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spc="-5" dirty="0"/>
              <a:t>58</a:t>
            </a:fld>
            <a:endParaRPr spc="-5" dirty="0"/>
          </a:p>
        </p:txBody>
      </p:sp>
    </p:spTree>
    <p:extLst>
      <p:ext uri="{BB962C8B-B14F-4D97-AF65-F5344CB8AC3E}">
        <p14:creationId xmlns:p14="http://schemas.microsoft.com/office/powerpoint/2010/main" val="1415419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276607-8EDA-FF3B-6E82-7BB4B91EA1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E89B7806-BAC0-AA45-22D2-765DF06D2CA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Helvetica"/>
                <a:cs typeface="Helvetica"/>
              </a:rPr>
              <a:t>Fixed Costs</a:t>
            </a:r>
            <a:endParaRPr lang="en-CA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C69260B8-CB07-C9D3-0C7B-30BECB9C4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  <a:latin typeface="Helvetica"/>
                <a:cs typeface="Helvetica"/>
              </a:rPr>
              <a:t>Profit maximization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3DCD23E-8277-6F42-EFEB-D78731AF57F7}"/>
              </a:ext>
            </a:extLst>
          </p:cNvPr>
          <p:cNvSpPr txBox="1"/>
          <p:nvPr/>
        </p:nvSpPr>
        <p:spPr>
          <a:xfrm>
            <a:off x="2279576" y="1304206"/>
            <a:ext cx="835292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latin typeface="Arial" panose="020B0604020202020204" pitchFamily="34" charset="0"/>
                <a:cs typeface="Arial" panose="020B0604020202020204" pitchFamily="34" charset="0"/>
              </a:rPr>
              <a:t>Fixed costs remain constant in total but decrease on a per unit basis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B9113CE-9047-0C4C-5B8F-7B5B2CC69F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9616" y="2852936"/>
            <a:ext cx="2358144" cy="22686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D9FDC9A-2BCA-DB20-E827-A7A8D6FE0D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4112" y="2780928"/>
            <a:ext cx="2232248" cy="2269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516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object 4"/>
          <p:cNvGrpSpPr/>
          <p:nvPr/>
        </p:nvGrpSpPr>
        <p:grpSpPr>
          <a:xfrm>
            <a:off x="2167127" y="4882896"/>
            <a:ext cx="4940300" cy="1654810"/>
            <a:chOff x="2167127" y="4882896"/>
            <a:chExt cx="4940300" cy="165481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67127" y="5088636"/>
              <a:ext cx="1810512" cy="142797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957827" y="4882896"/>
              <a:ext cx="3149346" cy="1654302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4529709" y="5419140"/>
            <a:ext cx="15627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7653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FINANCIAL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AC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C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OUN</a:t>
            </a:r>
            <a:r>
              <a:rPr sz="1800" spc="10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ING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592720" y="4747572"/>
            <a:ext cx="2201265" cy="1967483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6403085" y="4342257"/>
            <a:ext cx="380682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5" dirty="0">
                <a:latin typeface="Arial MT"/>
                <a:cs typeface="Arial MT"/>
              </a:rPr>
              <a:t>EXTERNAL</a:t>
            </a:r>
            <a:r>
              <a:rPr sz="2200" spc="-120" dirty="0">
                <a:latin typeface="Arial MT"/>
                <a:cs typeface="Arial MT"/>
              </a:rPr>
              <a:t> </a:t>
            </a:r>
            <a:r>
              <a:rPr sz="2200" spc="-20" dirty="0">
                <a:latin typeface="Arial MT"/>
                <a:cs typeface="Arial MT"/>
              </a:rPr>
              <a:t>STAKEHOLDERS</a:t>
            </a:r>
            <a:endParaRPr sz="2200">
              <a:latin typeface="Arial MT"/>
              <a:cs typeface="Arial MT"/>
            </a:endParaRPr>
          </a:p>
        </p:txBody>
      </p:sp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160916" y="2506941"/>
            <a:ext cx="1605764" cy="2463680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2693607" y="3047847"/>
            <a:ext cx="555625" cy="1828164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225425" marR="5080" indent="-213360">
              <a:lnSpc>
                <a:spcPts val="2160"/>
              </a:lnSpc>
            </a:pP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MANAGEMEN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N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T  ACCOUNTIG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12" name="object 1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459735" y="1490472"/>
            <a:ext cx="1010412" cy="975360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336295" y="2946907"/>
            <a:ext cx="1886585" cy="1366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065" marR="5080" indent="12700" algn="ctr">
              <a:lnSpc>
                <a:spcPct val="100000"/>
              </a:lnSpc>
              <a:spcBef>
                <a:spcPts val="95"/>
              </a:spcBef>
            </a:pPr>
            <a:r>
              <a:rPr sz="2200" spc="-5" dirty="0">
                <a:latin typeface="Arial MT"/>
                <a:cs typeface="Arial MT"/>
              </a:rPr>
              <a:t>INTERNAL </a:t>
            </a:r>
            <a:r>
              <a:rPr sz="2200" dirty="0">
                <a:latin typeface="Arial MT"/>
                <a:cs typeface="Arial MT"/>
              </a:rPr>
              <a:t> </a:t>
            </a:r>
            <a:r>
              <a:rPr sz="2200" spc="-10" dirty="0">
                <a:latin typeface="Arial MT"/>
                <a:cs typeface="Arial MT"/>
              </a:rPr>
              <a:t>MANAGERS</a:t>
            </a:r>
            <a:r>
              <a:rPr sz="2200" spc="-4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&amp; </a:t>
            </a:r>
            <a:r>
              <a:rPr sz="2200" spc="-60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DECISION </a:t>
            </a:r>
            <a:r>
              <a:rPr sz="220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MAKERS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900" b="0" i="0" kern="1200">
                <a:solidFill>
                  <a:srgbClr val="888888"/>
                </a:solidFill>
                <a:latin typeface="Arial MT"/>
                <a:ea typeface="+mn-ea"/>
                <a:cs typeface="Arial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ct val="100000"/>
              </a:lnSpc>
              <a:spcBef>
                <a:spcPts val="65"/>
              </a:spcBef>
            </a:pPr>
            <a:fld id="{81D60167-4931-47E6-BA6A-407CBD079E47}" type="slidenum">
              <a:rPr lang="en-CA" spc="-5" smtClean="0"/>
              <a:pPr marL="38100">
                <a:lnSpc>
                  <a:spcPct val="100000"/>
                </a:lnSpc>
                <a:spcBef>
                  <a:spcPts val="65"/>
                </a:spcBef>
              </a:pPr>
              <a:t>6</a:t>
            </a:fld>
            <a:endParaRPr spc="-5" dirty="0"/>
          </a:p>
        </p:txBody>
      </p:sp>
      <p:sp>
        <p:nvSpPr>
          <p:cNvPr id="25" name="Subtitle 24">
            <a:extLst>
              <a:ext uri="{FF2B5EF4-FFF2-40B4-BE49-F238E27FC236}">
                <a16:creationId xmlns:a16="http://schemas.microsoft.com/office/drawing/2014/main" id="{19F94AF5-3126-E6EA-B32D-117B59600B8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25000" lnSpcReduction="20000"/>
          </a:bodyPr>
          <a:lstStyle/>
          <a:p>
            <a:r>
              <a:rPr lang="en-US" sz="1800" dirty="0"/>
              <a:t>\</a:t>
            </a:r>
          </a:p>
          <a:p>
            <a:r>
              <a:rPr lang="en-US" sz="7200" dirty="0"/>
              <a:t>Contrast Financial and Management Accounting</a:t>
            </a:r>
          </a:p>
          <a:p>
            <a:endParaRPr lang="en-CA" dirty="0"/>
          </a:p>
        </p:txBody>
      </p:sp>
      <p:sp>
        <p:nvSpPr>
          <p:cNvPr id="14" name="object 14"/>
          <p:cNvSpPr txBox="1"/>
          <p:nvPr/>
        </p:nvSpPr>
        <p:spPr>
          <a:xfrm>
            <a:off x="4375150" y="1714627"/>
            <a:ext cx="7473950" cy="2220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277495" indent="-3429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Arial"/>
                <a:cs typeface="Arial"/>
              </a:rPr>
              <a:t>Managerial</a:t>
            </a:r>
            <a:r>
              <a:rPr sz="2400" spc="4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accounting</a:t>
            </a:r>
            <a:r>
              <a:rPr sz="2400" spc="35" dirty="0">
                <a:latin typeface="Arial"/>
                <a:cs typeface="Arial"/>
              </a:rPr>
              <a:t> </a:t>
            </a:r>
            <a:r>
              <a:rPr sz="2400" spc="-5" dirty="0">
                <a:latin typeface="Arial MT"/>
                <a:cs typeface="Arial MT"/>
              </a:rPr>
              <a:t>is</a:t>
            </a:r>
            <a:r>
              <a:rPr sz="2400" spc="1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concerned</a:t>
            </a:r>
            <a:r>
              <a:rPr sz="2400" spc="2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with</a:t>
            </a:r>
            <a:r>
              <a:rPr sz="2400" spc="2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providing </a:t>
            </a:r>
            <a:r>
              <a:rPr sz="2400" spc="-65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information</a:t>
            </a:r>
            <a:r>
              <a:rPr sz="2400" spc="1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to </a:t>
            </a:r>
            <a:r>
              <a:rPr sz="2400" b="1" u="heavy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inside</a:t>
            </a:r>
            <a:r>
              <a:rPr sz="2400" b="1" u="heavy" spc="-2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2400" b="1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managers</a:t>
            </a:r>
            <a:r>
              <a:rPr sz="2400" b="1" u="heavy" spc="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2400" dirty="0">
                <a:latin typeface="Arial MT"/>
                <a:cs typeface="Arial MT"/>
              </a:rPr>
              <a:t>to </a:t>
            </a:r>
            <a:r>
              <a:rPr sz="2400" spc="-10" dirty="0">
                <a:latin typeface="Arial MT"/>
                <a:cs typeface="Arial MT"/>
              </a:rPr>
              <a:t>help</a:t>
            </a:r>
            <a:r>
              <a:rPr sz="2400" spc="1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make </a:t>
            </a:r>
            <a:r>
              <a:rPr sz="240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decisions.</a:t>
            </a:r>
            <a:endParaRPr sz="2400" dirty="0">
              <a:latin typeface="Arial MT"/>
              <a:cs typeface="Arial MT"/>
            </a:endParaRPr>
          </a:p>
          <a:p>
            <a:pPr marL="355600" marR="5080" indent="-342900">
              <a:lnSpc>
                <a:spcPct val="100000"/>
              </a:lnSpc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Arial MT"/>
                <a:cs typeface="Arial MT"/>
              </a:rPr>
              <a:t>Managerial</a:t>
            </a:r>
            <a:r>
              <a:rPr sz="2400" spc="3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accounting</a:t>
            </a:r>
            <a:r>
              <a:rPr sz="2400" spc="2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provides</a:t>
            </a:r>
            <a:r>
              <a:rPr sz="2400" spc="1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tools</a:t>
            </a:r>
            <a:r>
              <a:rPr sz="2400" spc="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to </a:t>
            </a:r>
            <a:r>
              <a:rPr sz="2400" spc="-5" dirty="0">
                <a:latin typeface="Arial MT"/>
                <a:cs typeface="Arial MT"/>
              </a:rPr>
              <a:t>assist </a:t>
            </a:r>
            <a:r>
              <a:rPr sz="240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management</a:t>
            </a:r>
            <a:r>
              <a:rPr sz="2400" spc="1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in</a:t>
            </a:r>
            <a:r>
              <a:rPr sz="2400" spc="-1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making</a:t>
            </a:r>
            <a:r>
              <a:rPr sz="2400" spc="1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decisions</a:t>
            </a:r>
            <a:r>
              <a:rPr sz="2400" spc="3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and</a:t>
            </a:r>
            <a:r>
              <a:rPr sz="2400" spc="1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evaluating</a:t>
            </a:r>
            <a:r>
              <a:rPr sz="2400" spc="2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the </a:t>
            </a:r>
            <a:r>
              <a:rPr sz="2400" spc="-65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effectiveness </a:t>
            </a:r>
            <a:r>
              <a:rPr sz="2400" dirty="0">
                <a:latin typeface="Arial MT"/>
                <a:cs typeface="Arial MT"/>
              </a:rPr>
              <a:t>of </a:t>
            </a:r>
            <a:r>
              <a:rPr sz="2400" spc="-5" dirty="0">
                <a:latin typeface="Arial MT"/>
                <a:cs typeface="Arial MT"/>
              </a:rPr>
              <a:t>those</a:t>
            </a:r>
            <a:r>
              <a:rPr sz="240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decisions.</a:t>
            </a:r>
            <a:endParaRPr sz="2400" dirty="0">
              <a:latin typeface="Arial MT"/>
              <a:cs typeface="Arial MT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9793985" y="5088636"/>
            <a:ext cx="1708785" cy="409086"/>
          </a:xfrm>
          <a:prstGeom prst="rect">
            <a:avLst/>
          </a:prstGeom>
          <a:ln w="38100">
            <a:solidFill>
              <a:srgbClr val="929292"/>
            </a:solidFill>
          </a:ln>
        </p:spPr>
        <p:txBody>
          <a:bodyPr vert="horz" wrap="square" lIns="0" tIns="39370" rIns="0" bIns="0" rtlCol="0">
            <a:spAutoFit/>
          </a:bodyPr>
          <a:lstStyle/>
          <a:p>
            <a:pPr marL="134620">
              <a:lnSpc>
                <a:spcPct val="100000"/>
              </a:lnSpc>
              <a:spcBef>
                <a:spcPts val="310"/>
              </a:spcBef>
            </a:pPr>
            <a:r>
              <a:rPr sz="2400" b="1" spc="-5" dirty="0">
                <a:latin typeface="Arial"/>
                <a:cs typeface="Arial"/>
              </a:rPr>
              <a:t>RSM</a:t>
            </a:r>
            <a:r>
              <a:rPr sz="2400" b="1" spc="-35" dirty="0">
                <a:latin typeface="Arial"/>
                <a:cs typeface="Arial"/>
              </a:rPr>
              <a:t> </a:t>
            </a:r>
            <a:r>
              <a:rPr lang="en-CA" sz="2400" b="1" spc="-5" dirty="0">
                <a:latin typeface="Arial"/>
                <a:cs typeface="Arial"/>
              </a:rPr>
              <a:t>219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27481" y="1701545"/>
            <a:ext cx="1706880" cy="407804"/>
          </a:xfrm>
          <a:prstGeom prst="rect">
            <a:avLst/>
          </a:prstGeom>
          <a:ln w="38100">
            <a:solidFill>
              <a:srgbClr val="929292"/>
            </a:solidFill>
          </a:ln>
        </p:spPr>
        <p:txBody>
          <a:bodyPr vert="horz" wrap="square" lIns="0" tIns="38100" rIns="0" bIns="0" rtlCol="0">
            <a:spAutoFit/>
          </a:bodyPr>
          <a:lstStyle/>
          <a:p>
            <a:pPr marL="132715">
              <a:lnSpc>
                <a:spcPct val="100000"/>
              </a:lnSpc>
              <a:spcBef>
                <a:spcPts val="300"/>
              </a:spcBef>
            </a:pPr>
            <a:r>
              <a:rPr sz="2400" b="1" spc="-5" dirty="0">
                <a:latin typeface="Arial"/>
                <a:cs typeface="Arial"/>
              </a:rPr>
              <a:t>RSM</a:t>
            </a:r>
            <a:r>
              <a:rPr sz="2400" b="1" spc="-35" dirty="0">
                <a:latin typeface="Arial"/>
                <a:cs typeface="Arial"/>
              </a:rPr>
              <a:t> </a:t>
            </a:r>
            <a:r>
              <a:rPr sz="2400" b="1" spc="-5" dirty="0">
                <a:latin typeface="Arial"/>
                <a:cs typeface="Arial"/>
              </a:rPr>
              <a:t>222</a:t>
            </a:r>
            <a:endParaRPr sz="24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11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spc="-5" dirty="0"/>
              <a:t>60</a:t>
            </a:fld>
            <a:endParaRPr spc="-5" dirty="0"/>
          </a:p>
        </p:txBody>
      </p:sp>
      <p:sp>
        <p:nvSpPr>
          <p:cNvPr id="6" name="object 6"/>
          <p:cNvSpPr txBox="1">
            <a:spLocks noGrp="1"/>
          </p:cNvSpPr>
          <p:nvPr>
            <p:ph type="subTitle" idx="1"/>
          </p:nvPr>
        </p:nvSpPr>
        <p:spPr>
          <a:xfrm>
            <a:off x="335361" y="-1156293"/>
            <a:ext cx="9601067" cy="2763834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77470">
              <a:lnSpc>
                <a:spcPct val="100000"/>
              </a:lnSpc>
              <a:spcBef>
                <a:spcPts val="700"/>
              </a:spcBef>
            </a:pPr>
            <a:r>
              <a:rPr spc="-30" dirty="0"/>
              <a:t>True</a:t>
            </a:r>
            <a:r>
              <a:rPr spc="-35" dirty="0"/>
              <a:t> </a:t>
            </a:r>
            <a:r>
              <a:rPr spc="-15" dirty="0"/>
              <a:t>Variable</a:t>
            </a:r>
            <a:r>
              <a:rPr spc="-40" dirty="0"/>
              <a:t> </a:t>
            </a:r>
            <a:r>
              <a:rPr dirty="0"/>
              <a:t>Cost</a:t>
            </a:r>
          </a:p>
          <a:p>
            <a:pPr marL="420370" marR="304800" indent="-342900">
              <a:lnSpc>
                <a:spcPct val="100000"/>
              </a:lnSpc>
              <a:spcBef>
                <a:spcPts val="605"/>
              </a:spcBef>
              <a:buChar char="•"/>
              <a:tabLst>
                <a:tab pos="420370" algn="l"/>
                <a:tab pos="421005" algn="l"/>
              </a:tabLst>
            </a:pPr>
            <a:r>
              <a:rPr b="0" dirty="0">
                <a:latin typeface="Arial MT"/>
                <a:cs typeface="Arial MT"/>
              </a:rPr>
              <a:t>The</a:t>
            </a:r>
            <a:r>
              <a:rPr b="0" spc="-30" dirty="0">
                <a:latin typeface="Arial MT"/>
                <a:cs typeface="Arial MT"/>
              </a:rPr>
              <a:t> </a:t>
            </a:r>
            <a:r>
              <a:rPr b="0" dirty="0">
                <a:latin typeface="Arial MT"/>
                <a:cs typeface="Arial MT"/>
              </a:rPr>
              <a:t>amount</a:t>
            </a:r>
            <a:r>
              <a:rPr b="0" spc="-45" dirty="0">
                <a:latin typeface="Arial MT"/>
                <a:cs typeface="Arial MT"/>
              </a:rPr>
              <a:t> </a:t>
            </a:r>
            <a:r>
              <a:rPr b="0" dirty="0">
                <a:latin typeface="Arial MT"/>
                <a:cs typeface="Arial MT"/>
              </a:rPr>
              <a:t>used</a:t>
            </a:r>
            <a:r>
              <a:rPr b="0" spc="-25" dirty="0">
                <a:latin typeface="Arial MT"/>
                <a:cs typeface="Arial MT"/>
              </a:rPr>
              <a:t> </a:t>
            </a:r>
            <a:r>
              <a:rPr b="0" dirty="0">
                <a:latin typeface="Arial MT"/>
                <a:cs typeface="Arial MT"/>
              </a:rPr>
              <a:t>during</a:t>
            </a:r>
            <a:r>
              <a:rPr b="0" spc="-40" dirty="0">
                <a:latin typeface="Arial MT"/>
                <a:cs typeface="Arial MT"/>
              </a:rPr>
              <a:t> </a:t>
            </a:r>
            <a:r>
              <a:rPr b="0" dirty="0">
                <a:latin typeface="Arial MT"/>
                <a:cs typeface="Arial MT"/>
              </a:rPr>
              <a:t>a </a:t>
            </a:r>
            <a:r>
              <a:rPr b="0" spc="-540" dirty="0">
                <a:latin typeface="Arial MT"/>
                <a:cs typeface="Arial MT"/>
              </a:rPr>
              <a:t> </a:t>
            </a:r>
            <a:r>
              <a:rPr b="0" dirty="0">
                <a:latin typeface="Arial MT"/>
                <a:cs typeface="Arial MT"/>
              </a:rPr>
              <a:t>period varies in direct </a:t>
            </a:r>
            <a:r>
              <a:rPr b="0" spc="5" dirty="0">
                <a:latin typeface="Arial MT"/>
                <a:cs typeface="Arial MT"/>
              </a:rPr>
              <a:t> </a:t>
            </a:r>
            <a:r>
              <a:rPr b="0" dirty="0">
                <a:latin typeface="Arial MT"/>
                <a:cs typeface="Arial MT"/>
              </a:rPr>
              <a:t>proportion to the level of </a:t>
            </a:r>
            <a:r>
              <a:rPr b="0" spc="5" dirty="0">
                <a:latin typeface="Arial MT"/>
                <a:cs typeface="Arial MT"/>
              </a:rPr>
              <a:t> </a:t>
            </a:r>
            <a:r>
              <a:rPr b="0" dirty="0">
                <a:latin typeface="Arial MT"/>
                <a:cs typeface="Arial MT"/>
              </a:rPr>
              <a:t>production</a:t>
            </a:r>
            <a:r>
              <a:rPr b="0" spc="-45" dirty="0">
                <a:latin typeface="Arial MT"/>
                <a:cs typeface="Arial MT"/>
              </a:rPr>
              <a:t> </a:t>
            </a:r>
            <a:r>
              <a:rPr b="0" spc="-20" dirty="0">
                <a:latin typeface="Arial MT"/>
                <a:cs typeface="Arial MT"/>
              </a:rPr>
              <a:t>activity.</a:t>
            </a:r>
          </a:p>
          <a:p>
            <a:pPr>
              <a:lnSpc>
                <a:spcPct val="100000"/>
              </a:lnSpc>
            </a:pPr>
            <a:r>
              <a:rPr lang="en-US" spc="-50" dirty="0"/>
              <a:t>Types</a:t>
            </a:r>
            <a:r>
              <a:rPr lang="en-US" spc="15" dirty="0"/>
              <a:t> </a:t>
            </a:r>
            <a:r>
              <a:rPr lang="en-US" dirty="0"/>
              <a:t>of</a:t>
            </a:r>
            <a:r>
              <a:rPr lang="en-US" spc="-15" dirty="0"/>
              <a:t> </a:t>
            </a:r>
            <a:r>
              <a:rPr lang="en-US" dirty="0"/>
              <a:t>Fixed</a:t>
            </a:r>
            <a:r>
              <a:rPr lang="en-US" spc="-40" dirty="0"/>
              <a:t> </a:t>
            </a:r>
            <a:r>
              <a:rPr lang="en-US" dirty="0"/>
              <a:t>&amp;</a:t>
            </a:r>
            <a:r>
              <a:rPr lang="en-US" spc="-10" dirty="0"/>
              <a:t> </a:t>
            </a:r>
            <a:r>
              <a:rPr lang="en-US" spc="-20" dirty="0"/>
              <a:t>Variable</a:t>
            </a:r>
            <a:r>
              <a:rPr lang="en-US" spc="-45" dirty="0"/>
              <a:t> </a:t>
            </a:r>
            <a:r>
              <a:rPr lang="en-US" dirty="0"/>
              <a:t>Costs</a:t>
            </a:r>
            <a:endParaRPr dirty="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730"/>
              </a:spcBef>
            </a:pPr>
            <a:r>
              <a:rPr dirty="0"/>
              <a:t>Step</a:t>
            </a:r>
            <a:r>
              <a:rPr spc="-40" dirty="0"/>
              <a:t> </a:t>
            </a:r>
            <a:r>
              <a:rPr spc="-15" dirty="0"/>
              <a:t>Variable</a:t>
            </a:r>
            <a:r>
              <a:rPr spc="-35" dirty="0"/>
              <a:t> </a:t>
            </a:r>
            <a:r>
              <a:rPr dirty="0"/>
              <a:t>Cost</a:t>
            </a:r>
          </a:p>
          <a:p>
            <a:pPr marL="355600" marR="5080" indent="-342900">
              <a:lnSpc>
                <a:spcPct val="100000"/>
              </a:lnSpc>
              <a:spcBef>
                <a:spcPts val="600"/>
              </a:spcBef>
              <a:buChar char="•"/>
              <a:tabLst>
                <a:tab pos="354965" algn="l"/>
                <a:tab pos="355600" algn="l"/>
              </a:tabLst>
            </a:pPr>
            <a:r>
              <a:rPr b="0" dirty="0">
                <a:latin typeface="Arial MT"/>
                <a:cs typeface="Arial MT"/>
              </a:rPr>
              <a:t>The cost of a resource that is </a:t>
            </a:r>
            <a:r>
              <a:rPr b="0" spc="-545" dirty="0">
                <a:latin typeface="Arial MT"/>
                <a:cs typeface="Arial MT"/>
              </a:rPr>
              <a:t> </a:t>
            </a:r>
            <a:r>
              <a:rPr b="0" dirty="0">
                <a:latin typeface="Arial MT"/>
                <a:cs typeface="Arial MT"/>
              </a:rPr>
              <a:t>obtainable only in large </a:t>
            </a:r>
            <a:r>
              <a:rPr b="0" spc="5" dirty="0">
                <a:latin typeface="Arial MT"/>
                <a:cs typeface="Arial MT"/>
              </a:rPr>
              <a:t> </a:t>
            </a:r>
            <a:r>
              <a:rPr b="0" dirty="0">
                <a:latin typeface="Arial MT"/>
                <a:cs typeface="Arial MT"/>
              </a:rPr>
              <a:t>amounts and the increase or </a:t>
            </a:r>
            <a:r>
              <a:rPr b="0" spc="5" dirty="0">
                <a:latin typeface="Arial MT"/>
                <a:cs typeface="Arial MT"/>
              </a:rPr>
              <a:t> </a:t>
            </a:r>
            <a:r>
              <a:rPr b="0" dirty="0">
                <a:latin typeface="Arial MT"/>
                <a:cs typeface="Arial MT"/>
              </a:rPr>
              <a:t>decrease only in response to </a:t>
            </a:r>
            <a:r>
              <a:rPr b="0" spc="-545" dirty="0">
                <a:latin typeface="Arial MT"/>
                <a:cs typeface="Arial MT"/>
              </a:rPr>
              <a:t> </a:t>
            </a:r>
            <a:r>
              <a:rPr b="0" dirty="0">
                <a:latin typeface="Arial MT"/>
                <a:cs typeface="Arial MT"/>
              </a:rPr>
              <a:t>fairly</a:t>
            </a:r>
            <a:r>
              <a:rPr b="0" spc="-15" dirty="0">
                <a:latin typeface="Arial MT"/>
                <a:cs typeface="Arial MT"/>
              </a:rPr>
              <a:t> </a:t>
            </a:r>
            <a:r>
              <a:rPr b="0" dirty="0">
                <a:latin typeface="Arial MT"/>
                <a:cs typeface="Arial MT"/>
              </a:rPr>
              <a:t>wide</a:t>
            </a:r>
            <a:r>
              <a:rPr b="0" spc="-25" dirty="0">
                <a:latin typeface="Arial MT"/>
                <a:cs typeface="Arial MT"/>
              </a:rPr>
              <a:t> </a:t>
            </a:r>
            <a:r>
              <a:rPr b="0" dirty="0">
                <a:latin typeface="Arial MT"/>
                <a:cs typeface="Arial MT"/>
              </a:rPr>
              <a:t>changes</a:t>
            </a:r>
            <a:r>
              <a:rPr b="0" spc="-35" dirty="0">
                <a:latin typeface="Arial MT"/>
                <a:cs typeface="Arial MT"/>
              </a:rPr>
              <a:t> </a:t>
            </a:r>
            <a:r>
              <a:rPr b="0" dirty="0">
                <a:latin typeface="Arial MT"/>
                <a:cs typeface="Arial MT"/>
              </a:rPr>
              <a:t>in</a:t>
            </a:r>
            <a:r>
              <a:rPr b="0" spc="-10" dirty="0">
                <a:latin typeface="Arial MT"/>
                <a:cs typeface="Arial MT"/>
              </a:rPr>
              <a:t> </a:t>
            </a:r>
            <a:r>
              <a:rPr b="0" spc="-20" dirty="0">
                <a:latin typeface="Arial MT"/>
                <a:cs typeface="Arial MT"/>
              </a:rPr>
              <a:t>activity.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2880" y="1687191"/>
            <a:ext cx="1494511" cy="141402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84773" y="3890771"/>
            <a:ext cx="1368269" cy="1679448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745717" y="1727606"/>
            <a:ext cx="1660685" cy="1337767"/>
          </a:xfrm>
          <a:prstGeom prst="rect">
            <a:avLst/>
          </a:prstGeom>
        </p:spPr>
      </p:pic>
      <p:grpSp>
        <p:nvGrpSpPr>
          <p:cNvPr id="8" name="object 8"/>
          <p:cNvGrpSpPr/>
          <p:nvPr/>
        </p:nvGrpSpPr>
        <p:grpSpPr>
          <a:xfrm>
            <a:off x="5847079" y="4198678"/>
            <a:ext cx="1535430" cy="1588135"/>
            <a:chOff x="5847079" y="4198678"/>
            <a:chExt cx="1535430" cy="1588135"/>
          </a:xfrm>
        </p:grpSpPr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847079" y="4198678"/>
              <a:ext cx="941323" cy="92037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318503" y="4721352"/>
              <a:ext cx="1063752" cy="1065276"/>
            </a:xfrm>
            <a:prstGeom prst="rect">
              <a:avLst/>
            </a:prstGeom>
          </p:spPr>
        </p:pic>
      </p:grpSp>
      <p:sp>
        <p:nvSpPr>
          <p:cNvPr id="22" name="object 3">
            <a:extLst>
              <a:ext uri="{FF2B5EF4-FFF2-40B4-BE49-F238E27FC236}">
                <a16:creationId xmlns:a16="http://schemas.microsoft.com/office/drawing/2014/main" id="{2A7D74B8-EE66-3F88-6B08-57DAEA54A0CC}"/>
              </a:ext>
            </a:extLst>
          </p:cNvPr>
          <p:cNvSpPr txBox="1">
            <a:spLocks/>
          </p:cNvSpPr>
          <p:nvPr/>
        </p:nvSpPr>
        <p:spPr>
          <a:xfrm>
            <a:off x="2076957" y="1598142"/>
            <a:ext cx="3406140" cy="3508589"/>
          </a:xfrm>
          <a:prstGeom prst="rect">
            <a:avLst/>
          </a:prstGeom>
        </p:spPr>
        <p:txBody>
          <a:bodyPr vert="horz" wrap="square" lIns="0" tIns="119380" rIns="0" bIns="0" rtlCol="0">
            <a:spAutoFit/>
          </a:bodyPr>
          <a:lstStyle>
            <a:lvl1pPr marL="177800" indent="-17780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SzPct val="80000"/>
              <a:buFont typeface="Arial" pitchFamily="34" charset="0"/>
              <a:buChar char="•"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27063" indent="-169863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SzPct val="80000"/>
              <a:buFont typeface="Arial" pitchFamily="34" charset="0"/>
              <a:buChar char="•"/>
              <a:defRPr sz="1300" kern="12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074738" indent="-160338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SzPct val="80000"/>
              <a:buFont typeface="Arial" pitchFamily="34" charset="0"/>
              <a:buChar char="•"/>
              <a:defRPr sz="1300" kern="12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524000" indent="-15240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SzPct val="80000"/>
              <a:buFont typeface="Arial" pitchFamily="34" charset="0"/>
              <a:buChar char="•"/>
              <a:defRPr sz="1300" kern="12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973263" indent="-144463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SzPct val="80000"/>
              <a:buFont typeface="Arial" pitchFamily="34" charset="0"/>
              <a:buChar char="•"/>
              <a:defRPr sz="1300" kern="12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420938" indent="-134938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SzPct val="80000"/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870200" indent="-12700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SzPct val="80000"/>
              <a:buFont typeface="Arial" pitchFamily="34" charset="0"/>
              <a:buChar char="•"/>
              <a:tabLst/>
              <a:defRPr sz="1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319463" indent="-119063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SzPct val="80000"/>
              <a:buFont typeface="Arial" pitchFamily="34" charset="0"/>
              <a:buChar char="•"/>
              <a:defRPr sz="13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792538" indent="-134938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SzPct val="80000"/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marL="0" indent="0">
              <a:spcBef>
                <a:spcPts val="940"/>
              </a:spcBef>
              <a:buNone/>
            </a:pPr>
            <a:r>
              <a:rPr lang="en-US" u="sng" dirty="0"/>
              <a:t>Committed</a:t>
            </a:r>
            <a:r>
              <a:rPr lang="en-US" u="sng" spc="-50" dirty="0"/>
              <a:t> </a:t>
            </a:r>
            <a:r>
              <a:rPr lang="en-US" u="sng" dirty="0"/>
              <a:t>Fixed</a:t>
            </a:r>
            <a:r>
              <a:rPr lang="en-US" u="sng" spc="-40" dirty="0"/>
              <a:t> </a:t>
            </a:r>
            <a:r>
              <a:rPr lang="en-US" u="sng" dirty="0"/>
              <a:t>Costs</a:t>
            </a:r>
          </a:p>
          <a:p>
            <a:pPr marL="355600" marR="161290" indent="-342900">
              <a:lnSpc>
                <a:spcPct val="90000"/>
              </a:lnSpc>
              <a:spcBef>
                <a:spcPts val="1080"/>
              </a:spcBef>
              <a:tabLst>
                <a:tab pos="354965" algn="l"/>
                <a:tab pos="355600" algn="l"/>
              </a:tabLst>
            </a:pPr>
            <a:r>
              <a:rPr lang="en-US" u="heavy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Cannot</a:t>
            </a:r>
            <a:r>
              <a:rPr lang="en-US" u="heavy" spc="-50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 </a:t>
            </a:r>
            <a:r>
              <a:rPr lang="en-US" u="heavy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be</a:t>
            </a:r>
            <a:r>
              <a:rPr lang="en-US" u="heavy" spc="-20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 </a:t>
            </a:r>
            <a:r>
              <a:rPr lang="en-US" dirty="0">
                <a:latin typeface="Arial MT"/>
                <a:cs typeface="Arial MT"/>
              </a:rPr>
              <a:t>reduced</a:t>
            </a:r>
            <a:r>
              <a:rPr lang="en-US" spc="-55" dirty="0">
                <a:latin typeface="Arial MT"/>
                <a:cs typeface="Arial MT"/>
              </a:rPr>
              <a:t> </a:t>
            </a:r>
            <a:r>
              <a:rPr lang="en-US" dirty="0">
                <a:latin typeface="Arial MT"/>
                <a:cs typeface="Arial MT"/>
              </a:rPr>
              <a:t>easily </a:t>
            </a:r>
            <a:r>
              <a:rPr lang="en-US" spc="-540" dirty="0">
                <a:latin typeface="Arial MT"/>
                <a:cs typeface="Arial MT"/>
              </a:rPr>
              <a:t> </a:t>
            </a:r>
            <a:r>
              <a:rPr lang="en-US" dirty="0">
                <a:latin typeface="Arial MT"/>
                <a:cs typeface="Arial MT"/>
              </a:rPr>
              <a:t>without significantly </a:t>
            </a:r>
            <a:r>
              <a:rPr lang="en-US" spc="5" dirty="0">
                <a:latin typeface="Arial MT"/>
                <a:cs typeface="Arial MT"/>
              </a:rPr>
              <a:t> </a:t>
            </a:r>
            <a:r>
              <a:rPr lang="en-US" dirty="0">
                <a:latin typeface="Arial MT"/>
                <a:cs typeface="Arial MT"/>
              </a:rPr>
              <a:t>impacting operations and </a:t>
            </a:r>
            <a:r>
              <a:rPr lang="en-US" spc="-545" dirty="0">
                <a:latin typeface="Arial MT"/>
                <a:cs typeface="Arial MT"/>
              </a:rPr>
              <a:t> </a:t>
            </a:r>
            <a:r>
              <a:rPr lang="en-US" dirty="0">
                <a:latin typeface="Arial MT"/>
                <a:cs typeface="Arial MT"/>
              </a:rPr>
              <a:t>objectives.</a:t>
            </a:r>
          </a:p>
          <a:p>
            <a:pPr>
              <a:buFont typeface="Arial MT"/>
              <a:buChar char="•"/>
            </a:pPr>
            <a:endParaRPr lang="en-US" sz="2200" dirty="0">
              <a:latin typeface="Arial MT"/>
              <a:cs typeface="Arial MT"/>
            </a:endParaRPr>
          </a:p>
          <a:p>
            <a:pPr marL="0" indent="0">
              <a:spcBef>
                <a:spcPts val="1550"/>
              </a:spcBef>
              <a:buNone/>
            </a:pPr>
            <a:r>
              <a:rPr lang="en-US" u="sng" dirty="0"/>
              <a:t>Discretionary</a:t>
            </a:r>
            <a:r>
              <a:rPr lang="en-US" u="sng" spc="-70" dirty="0"/>
              <a:t> </a:t>
            </a:r>
            <a:r>
              <a:rPr lang="en-US" u="sng" dirty="0"/>
              <a:t>Fixed</a:t>
            </a:r>
            <a:r>
              <a:rPr lang="en-US" u="sng" spc="-30" dirty="0"/>
              <a:t> </a:t>
            </a:r>
            <a:r>
              <a:rPr lang="en-US" u="sng" dirty="0"/>
              <a:t>Costs</a:t>
            </a:r>
          </a:p>
          <a:p>
            <a:pPr marL="355600" marR="5080" indent="-342900">
              <a:lnSpc>
                <a:spcPts val="2160"/>
              </a:lnSpc>
              <a:spcBef>
                <a:spcPts val="1110"/>
              </a:spcBef>
              <a:tabLst>
                <a:tab pos="354965" algn="l"/>
                <a:tab pos="355600" algn="l"/>
              </a:tabLst>
            </a:pPr>
            <a:r>
              <a:rPr lang="en-US" u="heavy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Can be</a:t>
            </a:r>
            <a:r>
              <a:rPr lang="en-US" dirty="0">
                <a:latin typeface="Arial MT"/>
                <a:cs typeface="Arial MT"/>
              </a:rPr>
              <a:t> reduced more </a:t>
            </a:r>
            <a:r>
              <a:rPr lang="en-US" spc="5" dirty="0">
                <a:latin typeface="Arial MT"/>
                <a:cs typeface="Arial MT"/>
              </a:rPr>
              <a:t> </a:t>
            </a:r>
            <a:r>
              <a:rPr lang="en-US" dirty="0">
                <a:latin typeface="Arial MT"/>
                <a:cs typeface="Arial MT"/>
              </a:rPr>
              <a:t>easily in the short run </a:t>
            </a:r>
            <a:r>
              <a:rPr lang="en-US" spc="5" dirty="0">
                <a:latin typeface="Arial MT"/>
                <a:cs typeface="Arial MT"/>
              </a:rPr>
              <a:t> </a:t>
            </a:r>
            <a:r>
              <a:rPr lang="en-US" dirty="0">
                <a:latin typeface="Arial MT"/>
                <a:cs typeface="Arial MT"/>
              </a:rPr>
              <a:t>without</a:t>
            </a:r>
            <a:r>
              <a:rPr lang="en-US" spc="-50" dirty="0">
                <a:latin typeface="Arial MT"/>
                <a:cs typeface="Arial MT"/>
              </a:rPr>
              <a:t> </a:t>
            </a:r>
            <a:r>
              <a:rPr lang="en-US" dirty="0">
                <a:latin typeface="Arial MT"/>
                <a:cs typeface="Arial MT"/>
              </a:rPr>
              <a:t>significant</a:t>
            </a:r>
            <a:r>
              <a:rPr lang="en-US" spc="-50" dirty="0">
                <a:latin typeface="Arial MT"/>
                <a:cs typeface="Arial MT"/>
              </a:rPr>
              <a:t> </a:t>
            </a:r>
            <a:r>
              <a:rPr lang="en-US" dirty="0">
                <a:latin typeface="Arial MT"/>
                <a:cs typeface="Arial MT"/>
              </a:rPr>
              <a:t>changes </a:t>
            </a:r>
            <a:r>
              <a:rPr lang="en-US" spc="-540" dirty="0">
                <a:latin typeface="Arial MT"/>
                <a:cs typeface="Arial MT"/>
              </a:rPr>
              <a:t> </a:t>
            </a:r>
            <a:r>
              <a:rPr lang="en-US" dirty="0">
                <a:latin typeface="Arial MT"/>
                <a:cs typeface="Arial MT"/>
              </a:rPr>
              <a:t>to operations and </a:t>
            </a:r>
            <a:r>
              <a:rPr lang="en-US" spc="5" dirty="0">
                <a:latin typeface="Arial MT"/>
                <a:cs typeface="Arial MT"/>
              </a:rPr>
              <a:t> </a:t>
            </a:r>
            <a:r>
              <a:rPr lang="en-US" dirty="0">
                <a:latin typeface="Arial MT"/>
                <a:cs typeface="Arial MT"/>
              </a:rPr>
              <a:t>objectives.</a:t>
            </a:r>
          </a:p>
        </p:txBody>
      </p:sp>
      <p:sp>
        <p:nvSpPr>
          <p:cNvPr id="23" name="object 6">
            <a:extLst>
              <a:ext uri="{FF2B5EF4-FFF2-40B4-BE49-F238E27FC236}">
                <a16:creationId xmlns:a16="http://schemas.microsoft.com/office/drawing/2014/main" id="{5D21A4A1-E524-C5CD-7141-0F3A524D3ADA}"/>
              </a:ext>
            </a:extLst>
          </p:cNvPr>
          <p:cNvSpPr txBox="1">
            <a:spLocks/>
          </p:cNvSpPr>
          <p:nvPr/>
        </p:nvSpPr>
        <p:spPr>
          <a:xfrm>
            <a:off x="7561580" y="1530878"/>
            <a:ext cx="3695700" cy="396724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>
            <a:lvl1pPr marL="177800" indent="-17780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SzPct val="80000"/>
              <a:buFont typeface="Arial" pitchFamily="34" charset="0"/>
              <a:buChar char="•"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27063" indent="-169863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SzPct val="80000"/>
              <a:buFont typeface="Arial" pitchFamily="34" charset="0"/>
              <a:buChar char="•"/>
              <a:defRPr sz="1300" kern="12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074738" indent="-160338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SzPct val="80000"/>
              <a:buFont typeface="Arial" pitchFamily="34" charset="0"/>
              <a:buChar char="•"/>
              <a:defRPr sz="1300" kern="12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524000" indent="-15240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SzPct val="80000"/>
              <a:buFont typeface="Arial" pitchFamily="34" charset="0"/>
              <a:buChar char="•"/>
              <a:defRPr sz="1300" kern="12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973263" indent="-144463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SzPct val="80000"/>
              <a:buFont typeface="Arial" pitchFamily="34" charset="0"/>
              <a:buChar char="•"/>
              <a:defRPr sz="1300" kern="12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420938" indent="-134938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SzPct val="80000"/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870200" indent="-12700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SzPct val="80000"/>
              <a:buFont typeface="Arial" pitchFamily="34" charset="0"/>
              <a:buChar char="•"/>
              <a:tabLst/>
              <a:defRPr sz="1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319463" indent="-119063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SzPct val="80000"/>
              <a:buFont typeface="Arial" pitchFamily="34" charset="0"/>
              <a:buChar char="•"/>
              <a:defRPr sz="13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792538" indent="-134938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SzPct val="80000"/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marL="0" indent="0">
              <a:spcBef>
                <a:spcPts val="700"/>
              </a:spcBef>
              <a:buNone/>
            </a:pPr>
            <a:r>
              <a:rPr lang="en-US" u="sng" spc="-30" dirty="0"/>
              <a:t>True</a:t>
            </a:r>
            <a:r>
              <a:rPr lang="en-US" u="sng" spc="-35" dirty="0"/>
              <a:t> </a:t>
            </a:r>
            <a:r>
              <a:rPr lang="en-US" u="sng" spc="-15" dirty="0"/>
              <a:t>Variable</a:t>
            </a:r>
            <a:r>
              <a:rPr lang="en-US" u="sng" spc="-40" dirty="0"/>
              <a:t> </a:t>
            </a:r>
            <a:r>
              <a:rPr lang="en-US" u="sng" dirty="0"/>
              <a:t>Cost</a:t>
            </a:r>
          </a:p>
          <a:p>
            <a:pPr marL="420370" marR="304800" indent="-342900">
              <a:spcBef>
                <a:spcPts val="605"/>
              </a:spcBef>
              <a:tabLst>
                <a:tab pos="420370" algn="l"/>
                <a:tab pos="421005" algn="l"/>
              </a:tabLst>
            </a:pPr>
            <a:r>
              <a:rPr lang="en-US" dirty="0">
                <a:latin typeface="Arial MT"/>
                <a:cs typeface="Arial MT"/>
              </a:rPr>
              <a:t>The</a:t>
            </a:r>
            <a:r>
              <a:rPr lang="en-US" spc="-30" dirty="0">
                <a:latin typeface="Arial MT"/>
                <a:cs typeface="Arial MT"/>
              </a:rPr>
              <a:t> </a:t>
            </a:r>
            <a:r>
              <a:rPr lang="en-US" dirty="0">
                <a:latin typeface="Arial MT"/>
                <a:cs typeface="Arial MT"/>
              </a:rPr>
              <a:t>amount</a:t>
            </a:r>
            <a:r>
              <a:rPr lang="en-US" spc="-45" dirty="0">
                <a:latin typeface="Arial MT"/>
                <a:cs typeface="Arial MT"/>
              </a:rPr>
              <a:t> </a:t>
            </a:r>
            <a:r>
              <a:rPr lang="en-US" dirty="0">
                <a:latin typeface="Arial MT"/>
                <a:cs typeface="Arial MT"/>
              </a:rPr>
              <a:t>used</a:t>
            </a:r>
            <a:r>
              <a:rPr lang="en-US" spc="-25" dirty="0">
                <a:latin typeface="Arial MT"/>
                <a:cs typeface="Arial MT"/>
              </a:rPr>
              <a:t> </a:t>
            </a:r>
            <a:r>
              <a:rPr lang="en-US" dirty="0">
                <a:latin typeface="Arial MT"/>
                <a:cs typeface="Arial MT"/>
              </a:rPr>
              <a:t>during</a:t>
            </a:r>
            <a:r>
              <a:rPr lang="en-US" spc="-40" dirty="0">
                <a:latin typeface="Arial MT"/>
                <a:cs typeface="Arial MT"/>
              </a:rPr>
              <a:t> </a:t>
            </a:r>
            <a:r>
              <a:rPr lang="en-US" dirty="0">
                <a:latin typeface="Arial MT"/>
                <a:cs typeface="Arial MT"/>
              </a:rPr>
              <a:t>a </a:t>
            </a:r>
            <a:r>
              <a:rPr lang="en-US" spc="-540" dirty="0">
                <a:latin typeface="Arial MT"/>
                <a:cs typeface="Arial MT"/>
              </a:rPr>
              <a:t> </a:t>
            </a:r>
            <a:r>
              <a:rPr lang="en-US" dirty="0">
                <a:latin typeface="Arial MT"/>
                <a:cs typeface="Arial MT"/>
              </a:rPr>
              <a:t>period varies in direct </a:t>
            </a:r>
            <a:r>
              <a:rPr lang="en-US" spc="5" dirty="0">
                <a:latin typeface="Arial MT"/>
                <a:cs typeface="Arial MT"/>
              </a:rPr>
              <a:t> </a:t>
            </a:r>
            <a:r>
              <a:rPr lang="en-US" dirty="0">
                <a:latin typeface="Arial MT"/>
                <a:cs typeface="Arial MT"/>
              </a:rPr>
              <a:t>proportion to the level of </a:t>
            </a:r>
            <a:r>
              <a:rPr lang="en-US" spc="5" dirty="0">
                <a:latin typeface="Arial MT"/>
                <a:cs typeface="Arial MT"/>
              </a:rPr>
              <a:t> </a:t>
            </a:r>
            <a:r>
              <a:rPr lang="en-US" dirty="0">
                <a:latin typeface="Arial MT"/>
                <a:cs typeface="Arial MT"/>
              </a:rPr>
              <a:t>production</a:t>
            </a:r>
            <a:r>
              <a:rPr lang="en-US" spc="-45" dirty="0">
                <a:latin typeface="Arial MT"/>
                <a:cs typeface="Arial MT"/>
              </a:rPr>
              <a:t> </a:t>
            </a:r>
            <a:r>
              <a:rPr lang="en-US" spc="-20" dirty="0">
                <a:latin typeface="Arial MT"/>
                <a:cs typeface="Arial MT"/>
              </a:rPr>
              <a:t>activity.</a:t>
            </a:r>
          </a:p>
          <a:p>
            <a:endParaRPr lang="en-US" sz="2200" dirty="0">
              <a:latin typeface="Arial MT"/>
              <a:cs typeface="Arial MT"/>
            </a:endParaRPr>
          </a:p>
          <a:p>
            <a:endParaRPr lang="en-US" sz="2200" dirty="0">
              <a:latin typeface="Arial MT"/>
              <a:cs typeface="Arial MT"/>
            </a:endParaRPr>
          </a:p>
          <a:p>
            <a:pPr marL="0" indent="0">
              <a:spcBef>
                <a:spcPts val="1730"/>
              </a:spcBef>
              <a:buNone/>
            </a:pPr>
            <a:r>
              <a:rPr lang="en-US" u="sng" dirty="0"/>
              <a:t>Step</a:t>
            </a:r>
            <a:r>
              <a:rPr lang="en-US" u="sng" spc="-40" dirty="0"/>
              <a:t> </a:t>
            </a:r>
            <a:r>
              <a:rPr lang="en-US" u="sng" spc="-15" dirty="0"/>
              <a:t>Variable</a:t>
            </a:r>
            <a:r>
              <a:rPr lang="en-US" u="sng" spc="-35" dirty="0"/>
              <a:t> </a:t>
            </a:r>
            <a:r>
              <a:rPr lang="en-US" u="sng" dirty="0"/>
              <a:t>Cost</a:t>
            </a:r>
          </a:p>
          <a:p>
            <a:pPr marL="355600" marR="5080" indent="-342900">
              <a:spcBef>
                <a:spcPts val="600"/>
              </a:spcBef>
              <a:tabLst>
                <a:tab pos="354965" algn="l"/>
                <a:tab pos="355600" algn="l"/>
              </a:tabLst>
            </a:pPr>
            <a:r>
              <a:rPr lang="en-US" dirty="0">
                <a:latin typeface="Arial MT"/>
                <a:cs typeface="Arial MT"/>
              </a:rPr>
              <a:t>The cost of a resource that is </a:t>
            </a:r>
            <a:r>
              <a:rPr lang="en-US" spc="-545" dirty="0">
                <a:latin typeface="Arial MT"/>
                <a:cs typeface="Arial MT"/>
              </a:rPr>
              <a:t> </a:t>
            </a:r>
            <a:r>
              <a:rPr lang="en-US" dirty="0">
                <a:latin typeface="Arial MT"/>
                <a:cs typeface="Arial MT"/>
              </a:rPr>
              <a:t>obtainable only in large </a:t>
            </a:r>
            <a:r>
              <a:rPr lang="en-US" spc="5" dirty="0">
                <a:latin typeface="Arial MT"/>
                <a:cs typeface="Arial MT"/>
              </a:rPr>
              <a:t> </a:t>
            </a:r>
            <a:r>
              <a:rPr lang="en-US" dirty="0">
                <a:latin typeface="Arial MT"/>
                <a:cs typeface="Arial MT"/>
              </a:rPr>
              <a:t>amounts and the increase or </a:t>
            </a:r>
            <a:r>
              <a:rPr lang="en-US" spc="5" dirty="0">
                <a:latin typeface="Arial MT"/>
                <a:cs typeface="Arial MT"/>
              </a:rPr>
              <a:t> </a:t>
            </a:r>
            <a:r>
              <a:rPr lang="en-US" dirty="0">
                <a:latin typeface="Arial MT"/>
                <a:cs typeface="Arial MT"/>
              </a:rPr>
              <a:t>decrease only in response to </a:t>
            </a:r>
            <a:r>
              <a:rPr lang="en-US" spc="-545" dirty="0">
                <a:latin typeface="Arial MT"/>
                <a:cs typeface="Arial MT"/>
              </a:rPr>
              <a:t> </a:t>
            </a:r>
            <a:r>
              <a:rPr lang="en-US" dirty="0">
                <a:latin typeface="Arial MT"/>
                <a:cs typeface="Arial MT"/>
              </a:rPr>
              <a:t>fairly</a:t>
            </a:r>
            <a:r>
              <a:rPr lang="en-US" spc="-15" dirty="0">
                <a:latin typeface="Arial MT"/>
                <a:cs typeface="Arial MT"/>
              </a:rPr>
              <a:t> </a:t>
            </a:r>
            <a:r>
              <a:rPr lang="en-US" dirty="0">
                <a:latin typeface="Arial MT"/>
                <a:cs typeface="Arial MT"/>
              </a:rPr>
              <a:t>wide</a:t>
            </a:r>
            <a:r>
              <a:rPr lang="en-US" spc="-25" dirty="0">
                <a:latin typeface="Arial MT"/>
                <a:cs typeface="Arial MT"/>
              </a:rPr>
              <a:t> </a:t>
            </a:r>
            <a:r>
              <a:rPr lang="en-US" dirty="0">
                <a:latin typeface="Arial MT"/>
                <a:cs typeface="Arial MT"/>
              </a:rPr>
              <a:t>changes</a:t>
            </a:r>
            <a:r>
              <a:rPr lang="en-US" spc="-35" dirty="0">
                <a:latin typeface="Arial MT"/>
                <a:cs typeface="Arial MT"/>
              </a:rPr>
              <a:t> </a:t>
            </a:r>
            <a:r>
              <a:rPr lang="en-US" dirty="0">
                <a:latin typeface="Arial MT"/>
                <a:cs typeface="Arial MT"/>
              </a:rPr>
              <a:t>in</a:t>
            </a:r>
            <a:r>
              <a:rPr lang="en-US" spc="-10" dirty="0">
                <a:latin typeface="Arial MT"/>
                <a:cs typeface="Arial MT"/>
              </a:rPr>
              <a:t> </a:t>
            </a:r>
            <a:r>
              <a:rPr lang="en-US" spc="-20" dirty="0">
                <a:latin typeface="Arial MT"/>
                <a:cs typeface="Arial MT"/>
              </a:rPr>
              <a:t>activity.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7980" y="1411481"/>
            <a:ext cx="6858000" cy="4572000"/>
          </a:xfrm>
          <a:prstGeom prst="rect">
            <a:avLst/>
          </a:prstGeom>
        </p:spPr>
      </p:pic>
      <p:sp>
        <p:nvSpPr>
          <p:cNvPr id="14" name="Content Placeholder 4"/>
          <p:cNvSpPr txBox="1">
            <a:spLocks/>
          </p:cNvSpPr>
          <p:nvPr/>
        </p:nvSpPr>
        <p:spPr>
          <a:xfrm>
            <a:off x="292308" y="1411481"/>
            <a:ext cx="11607384" cy="51841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Fixed cost: $10,000</a:t>
            </a:r>
          </a:p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Unit variable cost: $5</a:t>
            </a:r>
          </a:p>
          <a:p>
            <a:endParaRPr lang="en-US" dirty="0"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Total cost function: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106E452E-C2FF-7E4B-41C5-7C9D6E02533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A" dirty="0"/>
              <a:t>Mixed Cost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497" y="3897022"/>
            <a:ext cx="4191000" cy="469900"/>
          </a:xfrm>
          <a:prstGeom prst="rect">
            <a:avLst/>
          </a:prstGeom>
        </p:spPr>
      </p:pic>
      <p:sp>
        <p:nvSpPr>
          <p:cNvPr id="8" name="object 16">
            <a:extLst>
              <a:ext uri="{FF2B5EF4-FFF2-40B4-BE49-F238E27FC236}">
                <a16:creationId xmlns:a16="http://schemas.microsoft.com/office/drawing/2014/main" id="{40235B09-5B94-35F5-AA7B-778C6B97F550}"/>
              </a:ext>
            </a:extLst>
          </p:cNvPr>
          <p:cNvSpPr txBox="1">
            <a:spLocks noGrp="1"/>
          </p:cNvSpPr>
          <p:nvPr>
            <p:ph type="sldNum" sz="quarter" idx="12"/>
          </p:nvPr>
        </p:nvSpPr>
        <p:spPr>
          <a:xfrm>
            <a:off x="239351" y="6525348"/>
            <a:ext cx="480053" cy="216023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spc="-5" dirty="0"/>
              <a:t>61</a:t>
            </a:fld>
            <a:endParaRPr spc="-5" dirty="0"/>
          </a:p>
        </p:txBody>
      </p:sp>
    </p:spTree>
    <p:extLst>
      <p:ext uri="{BB962C8B-B14F-4D97-AF65-F5344CB8AC3E}">
        <p14:creationId xmlns:p14="http://schemas.microsoft.com/office/powerpoint/2010/main" val="335722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A8590A1D-AD5A-D71D-80EF-A7501DCD74E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Helvetica"/>
                <a:cs typeface="Helvetica"/>
              </a:rPr>
              <a:t>Mixed Costs</a:t>
            </a:r>
            <a:endParaRPr lang="en-CA" dirty="0"/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  <a:latin typeface="Helvetica"/>
                <a:cs typeface="Helvetica"/>
              </a:rPr>
              <a:t>Profit maximization</a:t>
            </a:r>
          </a:p>
        </p:txBody>
      </p:sp>
      <p:pic>
        <p:nvPicPr>
          <p:cNvPr id="3" name="Picture 12" descr="electricity, electronics, power, power supply icon">
            <a:extLst>
              <a:ext uri="{FF2B5EF4-FFF2-40B4-BE49-F238E27FC236}">
                <a16:creationId xmlns:a16="http://schemas.microsoft.com/office/drawing/2014/main" id="{16C58151-27EE-6E35-5EE3-FAF3A7273B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275606"/>
            <a:ext cx="675768" cy="675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9C959DB-6A61-2411-3EDF-86776D9494AF}"/>
              </a:ext>
            </a:extLst>
          </p:cNvPr>
          <p:cNvSpPr txBox="1"/>
          <p:nvPr/>
        </p:nvSpPr>
        <p:spPr>
          <a:xfrm>
            <a:off x="2279576" y="1304206"/>
            <a:ext cx="83529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latin typeface="Arial" panose="020B0604020202020204" pitchFamily="34" charset="0"/>
                <a:cs typeface="Arial" panose="020B0604020202020204" pitchFamily="34" charset="0"/>
              </a:rPr>
              <a:t>Contains both variable and fixed cost elements.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91777A-A5A2-852D-B3FC-877CC94369C3}"/>
              </a:ext>
            </a:extLst>
          </p:cNvPr>
          <p:cNvSpPr txBox="1"/>
          <p:nvPr/>
        </p:nvSpPr>
        <p:spPr>
          <a:xfrm>
            <a:off x="7320136" y="3737076"/>
            <a:ext cx="2727920" cy="116955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CA" sz="1400" dirty="0">
                <a:solidFill>
                  <a:schemeClr val="bg1"/>
                </a:solidFill>
              </a:rPr>
              <a:t>Y = Total mixed costs</a:t>
            </a:r>
          </a:p>
          <a:p>
            <a:r>
              <a:rPr lang="en-CA" sz="1400" dirty="0">
                <a:solidFill>
                  <a:schemeClr val="bg1"/>
                </a:solidFill>
              </a:rPr>
              <a:t>a = total fixed costs</a:t>
            </a:r>
          </a:p>
          <a:p>
            <a:r>
              <a:rPr lang="en-CA" sz="1400" dirty="0">
                <a:solidFill>
                  <a:schemeClr val="bg1"/>
                </a:solidFill>
              </a:rPr>
              <a:t>B = variable cost per unit of activity</a:t>
            </a:r>
          </a:p>
          <a:p>
            <a:r>
              <a:rPr lang="en-CA" sz="1400" dirty="0">
                <a:solidFill>
                  <a:schemeClr val="bg1"/>
                </a:solidFill>
              </a:rPr>
              <a:t>X = the level of activity. </a:t>
            </a:r>
          </a:p>
        </p:txBody>
      </p:sp>
      <p:pic>
        <p:nvPicPr>
          <p:cNvPr id="9" name="Picture 8" descr="A graph showing a variable costs&#10;&#10;AI-generated content may be incorrect.">
            <a:extLst>
              <a:ext uri="{FF2B5EF4-FFF2-40B4-BE49-F238E27FC236}">
                <a16:creationId xmlns:a16="http://schemas.microsoft.com/office/drawing/2014/main" id="{1DB06694-34A8-0B5A-85A8-C4090A9AFF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3552" y="2535458"/>
            <a:ext cx="4936584" cy="240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500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414019" y="947673"/>
            <a:ext cx="3074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5" dirty="0">
                <a:solidFill>
                  <a:srgbClr val="FFFFFF"/>
                </a:solidFill>
                <a:latin typeface="Arial"/>
                <a:cs typeface="Arial"/>
              </a:rPr>
              <a:t>News</a:t>
            </a:r>
            <a:r>
              <a:rPr sz="1800" b="1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Release:</a:t>
            </a:r>
            <a:r>
              <a:rPr sz="1800" b="1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Sept.</a:t>
            </a:r>
            <a:r>
              <a:rPr sz="1800" b="1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8,</a:t>
            </a:r>
            <a:r>
              <a:rPr sz="1800" b="1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2020</a:t>
            </a:r>
            <a:endParaRPr sz="1800">
              <a:latin typeface="Arial"/>
              <a:cs typeface="Arial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spc="-5" dirty="0"/>
              <a:t>63</a:t>
            </a:fld>
            <a:endParaRPr spc="-5" dirty="0"/>
          </a:p>
        </p:txBody>
      </p:sp>
      <p:sp>
        <p:nvSpPr>
          <p:cNvPr id="20" name="Subtitle 19">
            <a:extLst>
              <a:ext uri="{FF2B5EF4-FFF2-40B4-BE49-F238E27FC236}">
                <a16:creationId xmlns:a16="http://schemas.microsoft.com/office/drawing/2014/main" id="{CCC3E4F3-0DCF-38AC-B3F7-1E066BD7C6F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A" sz="1800" spc="-5" dirty="0"/>
              <a:t>Cost Behaviou</a:t>
            </a:r>
            <a:r>
              <a:rPr lang="en-CA" spc="-5" dirty="0"/>
              <a:t>r (Variable versus Fixed Costs)</a:t>
            </a:r>
            <a:endParaRPr lang="en-CA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C23008-4DFC-6337-4C2F-8A4EF53CA098}"/>
              </a:ext>
            </a:extLst>
          </p:cNvPr>
          <p:cNvSpPr txBox="1"/>
          <p:nvPr/>
        </p:nvSpPr>
        <p:spPr>
          <a:xfrm>
            <a:off x="1343472" y="1208714"/>
            <a:ext cx="972108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spc="-5" dirty="0">
                <a:latin typeface="Arial MT"/>
              </a:rPr>
              <a:t>Classification based on the variability of costs</a:t>
            </a:r>
          </a:p>
          <a:p>
            <a:r>
              <a:rPr lang="en-US" sz="2400" spc="-5" dirty="0">
                <a:latin typeface="Arial MT"/>
              </a:rPr>
              <a:t>Define cost behaviors using a linear function    (of    ):</a:t>
            </a:r>
          </a:p>
          <a:p>
            <a:pPr lvl="1"/>
            <a:endParaRPr lang="en-US" sz="2400" spc="-5" dirty="0">
              <a:latin typeface="Arial MT"/>
            </a:endParaRPr>
          </a:p>
          <a:p>
            <a:pPr lvl="1"/>
            <a:endParaRPr lang="en-US" sz="2400" spc="-5" dirty="0">
              <a:latin typeface="Arial MT"/>
            </a:endParaRPr>
          </a:p>
          <a:p>
            <a:r>
              <a:rPr lang="en-US" sz="2400" spc="-5" dirty="0">
                <a:latin typeface="Arial MT"/>
              </a:rPr>
              <a:t>This function approximates total cost     within the relevant range:</a:t>
            </a:r>
          </a:p>
          <a:p>
            <a:endParaRPr lang="en-US" sz="2400" spc="-5" dirty="0">
              <a:latin typeface="Arial MT"/>
            </a:endParaRPr>
          </a:p>
          <a:p>
            <a:pPr marL="0" indent="0">
              <a:buNone/>
            </a:pPr>
            <a:r>
              <a:rPr lang="en-US" sz="2400" spc="-5" dirty="0">
                <a:latin typeface="Arial MT"/>
              </a:rPr>
              <a:t>	</a:t>
            </a:r>
          </a:p>
          <a:p>
            <a:pPr marL="0" indent="0">
              <a:buNone/>
            </a:pPr>
            <a:endParaRPr lang="en-US" sz="2400" spc="-5" dirty="0">
              <a:latin typeface="Arial MT"/>
            </a:endParaRPr>
          </a:p>
          <a:p>
            <a:pPr marL="0" indent="0">
              <a:buNone/>
            </a:pPr>
            <a:r>
              <a:rPr lang="en-US" sz="2400" spc="-5" dirty="0">
                <a:latin typeface="Arial MT"/>
              </a:rPr>
              <a:t>where     is a cost driver,     is a fixed cost, and       is a </a:t>
            </a:r>
          </a:p>
          <a:p>
            <a:pPr marL="0" indent="0">
              <a:buNone/>
            </a:pPr>
            <a:r>
              <a:rPr lang="en-US" sz="2400" spc="-5" dirty="0">
                <a:latin typeface="Arial MT"/>
              </a:rPr>
              <a:t>	variable cost. (    is a unit variable cost, i.e., marginal cost.)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A" sz="2400" spc="-5" dirty="0">
              <a:latin typeface="Arial M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4956F9B-4CD9-6E29-DACE-25E475C18B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9816" y="2060848"/>
            <a:ext cx="3136900" cy="4699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CFCA212-34D2-F540-1636-93C020E1B6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3150" y="3429000"/>
            <a:ext cx="2425700" cy="4191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44125C8-3DDA-B110-0A2C-1EA4397F99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1585" y="4316909"/>
            <a:ext cx="210861" cy="17069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5A8FF62-443B-5A63-E702-98C22E69E0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7720" y="4327253"/>
            <a:ext cx="210860" cy="17069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3A8B816-476C-DCF4-A2B6-BCA546CEEA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21398" y="4653136"/>
            <a:ext cx="159950" cy="2310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50B01C0-2062-1ADB-BB07-C580FBA93D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66616" y="4256566"/>
            <a:ext cx="159950" cy="231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698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7565D9-6639-A93E-FF1F-404C7197A6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4816E394-A920-D43E-47FA-6902E790EA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360" y="0"/>
            <a:ext cx="9601067" cy="506016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Helvetica"/>
                <a:cs typeface="Helvetica"/>
              </a:rPr>
              <a:t>Mixed Costs – estimating the fixed and variable portion</a:t>
            </a:r>
            <a:endParaRPr lang="en-CA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C6D312-6EC5-3BA8-F6BD-D1C913FD3C42}"/>
              </a:ext>
            </a:extLst>
          </p:cNvPr>
          <p:cNvSpPr txBox="1"/>
          <p:nvPr/>
        </p:nvSpPr>
        <p:spPr>
          <a:xfrm>
            <a:off x="1127448" y="1335068"/>
            <a:ext cx="3600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>
                <a:latin typeface="Arial" panose="020B0604020202020204" pitchFamily="34" charset="0"/>
                <a:cs typeface="Arial" panose="020B0604020202020204" pitchFamily="34" charset="0"/>
              </a:rPr>
              <a:t>June Hydro Bill =  $15,000</a:t>
            </a:r>
          </a:p>
          <a:p>
            <a:r>
              <a:rPr lang="en-CA" sz="2000" dirty="0">
                <a:latin typeface="Arial" panose="020B0604020202020204" pitchFamily="34" charset="0"/>
                <a:cs typeface="Arial" panose="020B0604020202020204" pitchFamily="34" charset="0"/>
              </a:rPr>
              <a:t>Production = 120,000 units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9359A4-3595-209A-66AF-46D152EF726C}"/>
              </a:ext>
            </a:extLst>
          </p:cNvPr>
          <p:cNvSpPr txBox="1"/>
          <p:nvPr/>
        </p:nvSpPr>
        <p:spPr>
          <a:xfrm>
            <a:off x="5833120" y="1335068"/>
            <a:ext cx="3600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>
                <a:latin typeface="Arial" panose="020B0604020202020204" pitchFamily="34" charset="0"/>
                <a:cs typeface="Arial" panose="020B0604020202020204" pitchFamily="34" charset="0"/>
              </a:rPr>
              <a:t>April Hydro Bill =  $14,200</a:t>
            </a:r>
          </a:p>
          <a:p>
            <a:r>
              <a:rPr lang="en-CA" sz="2000" dirty="0">
                <a:latin typeface="Arial" panose="020B0604020202020204" pitchFamily="34" charset="0"/>
                <a:cs typeface="Arial" panose="020B0604020202020204" pitchFamily="34" charset="0"/>
              </a:rPr>
              <a:t>Production = 108,000 units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C7DC246-7D7D-F908-8EF9-902A1CE67853}"/>
              </a:ext>
            </a:extLst>
          </p:cNvPr>
          <p:cNvSpPr txBox="1"/>
          <p:nvPr/>
        </p:nvSpPr>
        <p:spPr>
          <a:xfrm>
            <a:off x="1127448" y="2294190"/>
            <a:ext cx="31456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chemeClr val="tx2"/>
                </a:solidFill>
                <a:latin typeface="Ink Free" panose="03080402000500000000" pitchFamily="66" charset="0"/>
              </a:rPr>
              <a:t>$15,000 = a + 120,000 b</a:t>
            </a:r>
          </a:p>
          <a:p>
            <a:r>
              <a:rPr lang="en-CA" dirty="0">
                <a:solidFill>
                  <a:schemeClr val="tx2"/>
                </a:solidFill>
                <a:latin typeface="Ink Free" panose="03080402000500000000" pitchFamily="66" charset="0"/>
              </a:rPr>
              <a:t>a = 15,000 - 120,000 b </a:t>
            </a:r>
          </a:p>
          <a:p>
            <a:endParaRPr lang="en-CA" dirty="0">
              <a:solidFill>
                <a:schemeClr val="tx2"/>
              </a:solidFill>
              <a:latin typeface="Ink Free" panose="03080402000500000000" pitchFamily="66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463A614-64B1-C713-85E9-AA8549A1A59C}"/>
              </a:ext>
            </a:extLst>
          </p:cNvPr>
          <p:cNvSpPr txBox="1"/>
          <p:nvPr/>
        </p:nvSpPr>
        <p:spPr>
          <a:xfrm>
            <a:off x="5941967" y="2246618"/>
            <a:ext cx="34563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chemeClr val="tx2"/>
                </a:solidFill>
                <a:latin typeface="Ink Free" panose="03080402000500000000" pitchFamily="66" charset="0"/>
              </a:rPr>
              <a:t>$14,200 = a + 108,000 b</a:t>
            </a:r>
          </a:p>
          <a:p>
            <a:r>
              <a:rPr lang="en-CA" dirty="0">
                <a:solidFill>
                  <a:schemeClr val="tx2"/>
                </a:solidFill>
                <a:latin typeface="Ink Free" panose="03080402000500000000" pitchFamily="66" charset="0"/>
              </a:rPr>
              <a:t>a = 14,200 - 108,000 b </a:t>
            </a:r>
          </a:p>
          <a:p>
            <a:endParaRPr lang="en-CA" dirty="0">
              <a:solidFill>
                <a:schemeClr val="tx2"/>
              </a:solidFill>
              <a:latin typeface="Ink Free" panose="03080402000500000000" pitchFamily="66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4A092B5-110C-2D2E-A556-331047CAE04A}"/>
              </a:ext>
            </a:extLst>
          </p:cNvPr>
          <p:cNvSpPr txBox="1"/>
          <p:nvPr/>
        </p:nvSpPr>
        <p:spPr>
          <a:xfrm>
            <a:off x="2587267" y="3137225"/>
            <a:ext cx="5040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chemeClr val="tx2"/>
                </a:solidFill>
                <a:latin typeface="Ink Free" panose="03080402000500000000" pitchFamily="66" charset="0"/>
              </a:rPr>
              <a:t>15,000 – 120,000 b = 14,200 – 108,000 b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13E950B-2505-75EA-3D99-6778C83114D7}"/>
              </a:ext>
            </a:extLst>
          </p:cNvPr>
          <p:cNvSpPr txBox="1"/>
          <p:nvPr/>
        </p:nvSpPr>
        <p:spPr>
          <a:xfrm>
            <a:off x="4079776" y="3460391"/>
            <a:ext cx="50405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chemeClr val="tx2"/>
                </a:solidFill>
                <a:latin typeface="Ink Free" panose="03080402000500000000" pitchFamily="66" charset="0"/>
              </a:rPr>
              <a:t>800 = 120,000 b – 108,000 b</a:t>
            </a:r>
          </a:p>
          <a:p>
            <a:r>
              <a:rPr lang="en-CA" dirty="0">
                <a:solidFill>
                  <a:schemeClr val="tx2"/>
                </a:solidFill>
                <a:latin typeface="Ink Free" panose="03080402000500000000" pitchFamily="66" charset="0"/>
              </a:rPr>
              <a:t>800 = 12,000 b</a:t>
            </a:r>
          </a:p>
          <a:p>
            <a:r>
              <a:rPr lang="en-CA" dirty="0">
                <a:solidFill>
                  <a:schemeClr val="tx2"/>
                </a:solidFill>
                <a:latin typeface="Ink Free" panose="03080402000500000000" pitchFamily="66" charset="0"/>
              </a:rPr>
              <a:t>B     = 0.0667 (variable costs / unit)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28D2DF-49D9-98B8-4A82-E15B36D205BE}"/>
              </a:ext>
            </a:extLst>
          </p:cNvPr>
          <p:cNvSpPr txBox="1"/>
          <p:nvPr/>
        </p:nvSpPr>
        <p:spPr>
          <a:xfrm>
            <a:off x="199967" y="632787"/>
            <a:ext cx="2813784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000" dirty="0">
                <a:latin typeface="Arial" panose="020B0604020202020204" pitchFamily="34" charset="0"/>
                <a:cs typeface="Arial" panose="020B0604020202020204" pitchFamily="34" charset="0"/>
              </a:rPr>
              <a:t>Let’s use 2 data points:</a:t>
            </a:r>
          </a:p>
          <a:p>
            <a:endParaRPr lang="en-CA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18FFA5-6C86-1DB5-A2E7-B6676159F54A}"/>
              </a:ext>
            </a:extLst>
          </p:cNvPr>
          <p:cNvSpPr txBox="1"/>
          <p:nvPr/>
        </p:nvSpPr>
        <p:spPr>
          <a:xfrm>
            <a:off x="3863752" y="4405872"/>
            <a:ext cx="3600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>
                <a:latin typeface="Arial" panose="020B0604020202020204" pitchFamily="34" charset="0"/>
                <a:cs typeface="Arial" panose="020B0604020202020204" pitchFamily="34" charset="0"/>
              </a:rPr>
              <a:t> y = a + bx</a:t>
            </a:r>
          </a:p>
          <a:p>
            <a:endParaRPr lang="en-CA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CA" sz="2000" dirty="0">
                <a:latin typeface="Arial" panose="020B0604020202020204" pitchFamily="34" charset="0"/>
                <a:cs typeface="Arial" panose="020B0604020202020204" pitchFamily="34" charset="0"/>
              </a:rPr>
              <a:t>A = y - bx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C4E252-5CDA-2755-B5B3-AF820DA8385B}"/>
              </a:ext>
            </a:extLst>
          </p:cNvPr>
          <p:cNvSpPr txBox="1"/>
          <p:nvPr/>
        </p:nvSpPr>
        <p:spPr>
          <a:xfrm>
            <a:off x="3404919" y="5630216"/>
            <a:ext cx="50405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chemeClr val="tx2"/>
                </a:solidFill>
                <a:latin typeface="Ink Free" panose="03080402000500000000" pitchFamily="66" charset="0"/>
              </a:rPr>
              <a:t>A = 15,000 – 120,000 * 0.0667</a:t>
            </a:r>
          </a:p>
          <a:p>
            <a:endParaRPr lang="en-CA" dirty="0">
              <a:solidFill>
                <a:schemeClr val="tx2"/>
              </a:solidFill>
              <a:latin typeface="Ink Free" panose="03080402000500000000" pitchFamily="66" charset="0"/>
            </a:endParaRPr>
          </a:p>
          <a:p>
            <a:r>
              <a:rPr lang="en-CA" dirty="0">
                <a:solidFill>
                  <a:schemeClr val="tx2"/>
                </a:solidFill>
                <a:latin typeface="Ink Free" panose="03080402000500000000" pitchFamily="66" charset="0"/>
              </a:rPr>
              <a:t>A = $700 (fixed cost)</a:t>
            </a:r>
          </a:p>
        </p:txBody>
      </p:sp>
    </p:spTree>
    <p:extLst>
      <p:ext uri="{BB962C8B-B14F-4D97-AF65-F5344CB8AC3E}">
        <p14:creationId xmlns:p14="http://schemas.microsoft.com/office/powerpoint/2010/main" val="2962860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/>
      <p:bldP spid="16" grpId="0"/>
      <p:bldP spid="19" grpId="0"/>
      <p:bldP spid="9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1777065" y="3471629"/>
            <a:ext cx="1989455" cy="2390775"/>
            <a:chOff x="1777065" y="3471629"/>
            <a:chExt cx="1989455" cy="2390775"/>
          </a:xfr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85002" y="3479566"/>
              <a:ext cx="1973456" cy="2374709"/>
            </a:xfrm>
            <a:prstGeom prst="rect">
              <a:avLst/>
            </a:prstGeom>
            <a:grpFill/>
          </p:spPr>
        </p:pic>
        <p:sp>
          <p:nvSpPr>
            <p:cNvPr id="5" name="object 5"/>
            <p:cNvSpPr/>
            <p:nvPr/>
          </p:nvSpPr>
          <p:spPr>
            <a:xfrm>
              <a:off x="1785002" y="3479566"/>
              <a:ext cx="1973580" cy="2374900"/>
            </a:xfrm>
            <a:custGeom>
              <a:avLst/>
              <a:gdLst/>
              <a:ahLst/>
              <a:cxnLst/>
              <a:rect l="l" t="t" r="r" b="b"/>
              <a:pathLst>
                <a:path w="1973579" h="2374900">
                  <a:moveTo>
                    <a:pt x="0" y="2374709"/>
                  </a:moveTo>
                  <a:lnTo>
                    <a:pt x="1973456" y="2374709"/>
                  </a:lnTo>
                  <a:lnTo>
                    <a:pt x="1973456" y="0"/>
                  </a:lnTo>
                  <a:lnTo>
                    <a:pt x="0" y="0"/>
                  </a:lnTo>
                  <a:lnTo>
                    <a:pt x="0" y="2374709"/>
                  </a:lnTo>
                  <a:close/>
                </a:path>
              </a:pathLst>
            </a:custGeom>
            <a:grpFill/>
            <a:ln w="154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1792728" y="3498310"/>
            <a:ext cx="1958339" cy="72009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wrap="square" lIns="0" tIns="15875" rIns="0" bIns="0" rtlCol="0">
            <a:spAutoFit/>
          </a:bodyPr>
          <a:lstStyle/>
          <a:p>
            <a:pPr marL="405765">
              <a:lnSpc>
                <a:spcPct val="100000"/>
              </a:lnSpc>
              <a:spcBef>
                <a:spcPts val="125"/>
              </a:spcBef>
            </a:pPr>
            <a:r>
              <a:rPr sz="2250" spc="10" dirty="0">
                <a:solidFill>
                  <a:schemeClr val="tx2">
                    <a:lumMod val="75000"/>
                  </a:schemeClr>
                </a:solidFill>
                <a:latin typeface="Arial MT"/>
                <a:cs typeface="Arial MT"/>
              </a:rPr>
              <a:t>Relevant</a:t>
            </a:r>
            <a:endParaRPr sz="2250" dirty="0">
              <a:solidFill>
                <a:schemeClr val="tx2">
                  <a:lumMod val="75000"/>
                </a:schemeClr>
              </a:solidFill>
              <a:latin typeface="Arial MT"/>
              <a:cs typeface="Arial MT"/>
            </a:endParaRPr>
          </a:p>
          <a:p>
            <a:pPr marL="550545">
              <a:lnSpc>
                <a:spcPct val="100000"/>
              </a:lnSpc>
              <a:spcBef>
                <a:spcPts val="35"/>
              </a:spcBef>
            </a:pPr>
            <a:r>
              <a:rPr sz="2250" spc="10" dirty="0">
                <a:solidFill>
                  <a:schemeClr val="tx2">
                    <a:lumMod val="75000"/>
                  </a:schemeClr>
                </a:solidFill>
                <a:latin typeface="Arial MT"/>
                <a:cs typeface="Arial MT"/>
              </a:rPr>
              <a:t>Range</a:t>
            </a:r>
            <a:endParaRPr sz="2250" dirty="0">
              <a:solidFill>
                <a:schemeClr val="tx2">
                  <a:lumMod val="75000"/>
                </a:schemeClr>
              </a:solidFill>
              <a:latin typeface="Arial MT"/>
              <a:cs typeface="Arial MT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6017979" y="1970954"/>
            <a:ext cx="2033270" cy="2245995"/>
            <a:chOff x="6017979" y="1970954"/>
            <a:chExt cx="2033270" cy="2245995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17979" y="1994103"/>
              <a:ext cx="1986986" cy="214900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35375" y="1970954"/>
              <a:ext cx="2015818" cy="2245460"/>
            </a:xfrm>
            <a:prstGeom prst="rect">
              <a:avLst/>
            </a:prstGeom>
          </p:spPr>
        </p:pic>
      </p:grpSp>
      <p:grpSp>
        <p:nvGrpSpPr>
          <p:cNvPr id="10" name="object 10"/>
          <p:cNvGrpSpPr/>
          <p:nvPr/>
        </p:nvGrpSpPr>
        <p:grpSpPr>
          <a:xfrm>
            <a:off x="927776" y="1936674"/>
            <a:ext cx="5895340" cy="3970020"/>
            <a:chOff x="892018" y="1917261"/>
            <a:chExt cx="5895340" cy="3970020"/>
          </a:xfrm>
        </p:grpSpPr>
        <p:sp>
          <p:nvSpPr>
            <p:cNvPr id="11" name="object 11"/>
            <p:cNvSpPr/>
            <p:nvPr/>
          </p:nvSpPr>
          <p:spPr>
            <a:xfrm>
              <a:off x="1785969" y="4148896"/>
              <a:ext cx="1958339" cy="98425"/>
            </a:xfrm>
            <a:custGeom>
              <a:avLst/>
              <a:gdLst/>
              <a:ahLst/>
              <a:cxnLst/>
              <a:rect l="l" t="t" r="r" b="b"/>
              <a:pathLst>
                <a:path w="1958339" h="98425">
                  <a:moveTo>
                    <a:pt x="98576" y="0"/>
                  </a:moveTo>
                  <a:lnTo>
                    <a:pt x="0" y="49191"/>
                  </a:lnTo>
                  <a:lnTo>
                    <a:pt x="98576" y="98383"/>
                  </a:lnTo>
                  <a:lnTo>
                    <a:pt x="98576" y="65589"/>
                  </a:lnTo>
                  <a:lnTo>
                    <a:pt x="82146" y="65589"/>
                  </a:lnTo>
                  <a:lnTo>
                    <a:pt x="82146" y="32794"/>
                  </a:lnTo>
                  <a:lnTo>
                    <a:pt x="98576" y="32794"/>
                  </a:lnTo>
                  <a:lnTo>
                    <a:pt x="98576" y="0"/>
                  </a:lnTo>
                  <a:close/>
                </a:path>
                <a:path w="1958339" h="98425">
                  <a:moveTo>
                    <a:pt x="1859417" y="0"/>
                  </a:moveTo>
                  <a:lnTo>
                    <a:pt x="1859417" y="98383"/>
                  </a:lnTo>
                  <a:lnTo>
                    <a:pt x="1925134" y="65589"/>
                  </a:lnTo>
                  <a:lnTo>
                    <a:pt x="1875846" y="65589"/>
                  </a:lnTo>
                  <a:lnTo>
                    <a:pt x="1875846" y="32794"/>
                  </a:lnTo>
                  <a:lnTo>
                    <a:pt x="1925134" y="32794"/>
                  </a:lnTo>
                  <a:lnTo>
                    <a:pt x="1859417" y="0"/>
                  </a:lnTo>
                  <a:close/>
                </a:path>
                <a:path w="1958339" h="98425">
                  <a:moveTo>
                    <a:pt x="98576" y="32794"/>
                  </a:moveTo>
                  <a:lnTo>
                    <a:pt x="82146" y="32794"/>
                  </a:lnTo>
                  <a:lnTo>
                    <a:pt x="82146" y="65589"/>
                  </a:lnTo>
                  <a:lnTo>
                    <a:pt x="98576" y="65589"/>
                  </a:lnTo>
                  <a:lnTo>
                    <a:pt x="98576" y="32794"/>
                  </a:lnTo>
                  <a:close/>
                </a:path>
                <a:path w="1958339" h="98425">
                  <a:moveTo>
                    <a:pt x="1859417" y="32794"/>
                  </a:moveTo>
                  <a:lnTo>
                    <a:pt x="98576" y="32794"/>
                  </a:lnTo>
                  <a:lnTo>
                    <a:pt x="98576" y="65589"/>
                  </a:lnTo>
                  <a:lnTo>
                    <a:pt x="1859417" y="65589"/>
                  </a:lnTo>
                  <a:lnTo>
                    <a:pt x="1859417" y="32794"/>
                  </a:lnTo>
                  <a:close/>
                </a:path>
                <a:path w="1958339" h="98425">
                  <a:moveTo>
                    <a:pt x="1925134" y="32794"/>
                  </a:moveTo>
                  <a:lnTo>
                    <a:pt x="1875846" y="32794"/>
                  </a:lnTo>
                  <a:lnTo>
                    <a:pt x="1875846" y="65589"/>
                  </a:lnTo>
                  <a:lnTo>
                    <a:pt x="1925134" y="65589"/>
                  </a:lnTo>
                  <a:lnTo>
                    <a:pt x="1957993" y="49191"/>
                  </a:lnTo>
                  <a:lnTo>
                    <a:pt x="1925134" y="3279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92018" y="1917261"/>
              <a:ext cx="48895" cy="3932554"/>
            </a:xfrm>
            <a:custGeom>
              <a:avLst/>
              <a:gdLst/>
              <a:ahLst/>
              <a:cxnLst/>
              <a:rect l="l" t="t" r="r" b="b"/>
              <a:pathLst>
                <a:path w="48894" h="3932554">
                  <a:moveTo>
                    <a:pt x="0" y="3932191"/>
                  </a:moveTo>
                  <a:lnTo>
                    <a:pt x="48321" y="3932191"/>
                  </a:lnTo>
                  <a:lnTo>
                    <a:pt x="48321" y="0"/>
                  </a:lnTo>
                  <a:lnTo>
                    <a:pt x="0" y="0"/>
                  </a:lnTo>
                  <a:lnTo>
                    <a:pt x="0" y="393219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916179" y="5862956"/>
              <a:ext cx="5847080" cy="635"/>
            </a:xfrm>
            <a:custGeom>
              <a:avLst/>
              <a:gdLst/>
              <a:ahLst/>
              <a:cxnLst/>
              <a:rect l="l" t="t" r="r" b="b"/>
              <a:pathLst>
                <a:path w="5847080" h="635">
                  <a:moveTo>
                    <a:pt x="0" y="0"/>
                  </a:moveTo>
                  <a:lnTo>
                    <a:pt x="5846920" y="16"/>
                  </a:lnTo>
                </a:path>
              </a:pathLst>
            </a:custGeom>
            <a:ln w="4822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924906" y="4606412"/>
              <a:ext cx="2061845" cy="1221740"/>
            </a:xfrm>
            <a:custGeom>
              <a:avLst/>
              <a:gdLst/>
              <a:ahLst/>
              <a:cxnLst/>
              <a:rect l="l" t="t" r="r" b="b"/>
              <a:pathLst>
                <a:path w="2061845" h="1221739">
                  <a:moveTo>
                    <a:pt x="4544" y="1221290"/>
                  </a:moveTo>
                  <a:lnTo>
                    <a:pt x="4480" y="1220840"/>
                  </a:lnTo>
                  <a:lnTo>
                    <a:pt x="4287" y="1220374"/>
                  </a:lnTo>
                  <a:lnTo>
                    <a:pt x="4206" y="1219891"/>
                  </a:lnTo>
                  <a:lnTo>
                    <a:pt x="1115" y="1194430"/>
                  </a:lnTo>
                  <a:lnTo>
                    <a:pt x="0" y="1168827"/>
                  </a:lnTo>
                  <a:lnTo>
                    <a:pt x="836" y="1143096"/>
                  </a:lnTo>
                  <a:lnTo>
                    <a:pt x="8268" y="1091309"/>
                  </a:lnTo>
                  <a:lnTo>
                    <a:pt x="23215" y="1039185"/>
                  </a:lnTo>
                  <a:lnTo>
                    <a:pt x="45483" y="986840"/>
                  </a:lnTo>
                  <a:lnTo>
                    <a:pt x="74876" y="934389"/>
                  </a:lnTo>
                  <a:lnTo>
                    <a:pt x="111201" y="881947"/>
                  </a:lnTo>
                  <a:lnTo>
                    <a:pt x="154261" y="829630"/>
                  </a:lnTo>
                  <a:lnTo>
                    <a:pt x="203864" y="777555"/>
                  </a:lnTo>
                  <a:lnTo>
                    <a:pt x="259813" y="725835"/>
                  </a:lnTo>
                  <a:lnTo>
                    <a:pt x="290107" y="700145"/>
                  </a:lnTo>
                  <a:lnTo>
                    <a:pt x="321914" y="674587"/>
                  </a:lnTo>
                  <a:lnTo>
                    <a:pt x="355211" y="649176"/>
                  </a:lnTo>
                  <a:lnTo>
                    <a:pt x="389973" y="623927"/>
                  </a:lnTo>
                  <a:lnTo>
                    <a:pt x="426175" y="598853"/>
                  </a:lnTo>
                  <a:lnTo>
                    <a:pt x="463793" y="573969"/>
                  </a:lnTo>
                  <a:lnTo>
                    <a:pt x="502804" y="549290"/>
                  </a:lnTo>
                  <a:lnTo>
                    <a:pt x="543182" y="524830"/>
                  </a:lnTo>
                  <a:lnTo>
                    <a:pt x="584903" y="500604"/>
                  </a:lnTo>
                  <a:lnTo>
                    <a:pt x="627943" y="476625"/>
                  </a:lnTo>
                  <a:lnTo>
                    <a:pt x="672278" y="452909"/>
                  </a:lnTo>
                  <a:lnTo>
                    <a:pt x="717883" y="429470"/>
                  </a:lnTo>
                  <a:lnTo>
                    <a:pt x="764734" y="406322"/>
                  </a:lnTo>
                  <a:lnTo>
                    <a:pt x="812806" y="383480"/>
                  </a:lnTo>
                  <a:lnTo>
                    <a:pt x="862075" y="360958"/>
                  </a:lnTo>
                  <a:lnTo>
                    <a:pt x="912517" y="338771"/>
                  </a:lnTo>
                  <a:lnTo>
                    <a:pt x="964108" y="316932"/>
                  </a:lnTo>
                  <a:lnTo>
                    <a:pt x="1016823" y="295457"/>
                  </a:lnTo>
                  <a:lnTo>
                    <a:pt x="1070637" y="274361"/>
                  </a:lnTo>
                  <a:lnTo>
                    <a:pt x="1125527" y="253656"/>
                  </a:lnTo>
                  <a:lnTo>
                    <a:pt x="1181468" y="233358"/>
                  </a:lnTo>
                  <a:lnTo>
                    <a:pt x="1238436" y="213482"/>
                  </a:lnTo>
                  <a:lnTo>
                    <a:pt x="1296406" y="194042"/>
                  </a:lnTo>
                  <a:lnTo>
                    <a:pt x="1355355" y="175051"/>
                  </a:lnTo>
                  <a:lnTo>
                    <a:pt x="1415256" y="156525"/>
                  </a:lnTo>
                  <a:lnTo>
                    <a:pt x="1476088" y="138479"/>
                  </a:lnTo>
                  <a:lnTo>
                    <a:pt x="1537824" y="120925"/>
                  </a:lnTo>
                  <a:lnTo>
                    <a:pt x="1600441" y="103880"/>
                  </a:lnTo>
                  <a:lnTo>
                    <a:pt x="1663914" y="87357"/>
                  </a:lnTo>
                  <a:lnTo>
                    <a:pt x="1728219" y="71371"/>
                  </a:lnTo>
                  <a:lnTo>
                    <a:pt x="1793332" y="55937"/>
                  </a:lnTo>
                  <a:lnTo>
                    <a:pt x="1859228" y="41068"/>
                  </a:lnTo>
                  <a:lnTo>
                    <a:pt x="1925883" y="26779"/>
                  </a:lnTo>
                  <a:lnTo>
                    <a:pt x="1993272" y="13085"/>
                  </a:lnTo>
                  <a:lnTo>
                    <a:pt x="2061372" y="0"/>
                  </a:lnTo>
                </a:path>
              </a:pathLst>
            </a:custGeom>
            <a:ln w="48251">
              <a:solidFill>
                <a:srgbClr val="006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894145" y="3253155"/>
              <a:ext cx="1881505" cy="1371600"/>
            </a:xfrm>
            <a:custGeom>
              <a:avLst/>
              <a:gdLst/>
              <a:ahLst/>
              <a:cxnLst/>
              <a:rect l="l" t="t" r="r" b="b"/>
              <a:pathLst>
                <a:path w="1881504" h="1371600">
                  <a:moveTo>
                    <a:pt x="0" y="1371261"/>
                  </a:moveTo>
                  <a:lnTo>
                    <a:pt x="63250" y="1357321"/>
                  </a:lnTo>
                  <a:lnTo>
                    <a:pt x="125715" y="1342718"/>
                  </a:lnTo>
                  <a:lnTo>
                    <a:pt x="187376" y="1327463"/>
                  </a:lnTo>
                  <a:lnTo>
                    <a:pt x="248218" y="1311568"/>
                  </a:lnTo>
                  <a:lnTo>
                    <a:pt x="308224" y="1295046"/>
                  </a:lnTo>
                  <a:lnTo>
                    <a:pt x="367377" y="1277908"/>
                  </a:lnTo>
                  <a:lnTo>
                    <a:pt x="425662" y="1260167"/>
                  </a:lnTo>
                  <a:lnTo>
                    <a:pt x="483060" y="1241834"/>
                  </a:lnTo>
                  <a:lnTo>
                    <a:pt x="539556" y="1222922"/>
                  </a:lnTo>
                  <a:lnTo>
                    <a:pt x="595134" y="1203442"/>
                  </a:lnTo>
                  <a:lnTo>
                    <a:pt x="649777" y="1183408"/>
                  </a:lnTo>
                  <a:lnTo>
                    <a:pt x="703467" y="1162830"/>
                  </a:lnTo>
                  <a:lnTo>
                    <a:pt x="756190" y="1141720"/>
                  </a:lnTo>
                  <a:lnTo>
                    <a:pt x="807928" y="1120092"/>
                  </a:lnTo>
                  <a:lnTo>
                    <a:pt x="858664" y="1097956"/>
                  </a:lnTo>
                  <a:lnTo>
                    <a:pt x="908383" y="1075325"/>
                  </a:lnTo>
                  <a:lnTo>
                    <a:pt x="957068" y="1052211"/>
                  </a:lnTo>
                  <a:lnTo>
                    <a:pt x="1004701" y="1028626"/>
                  </a:lnTo>
                  <a:lnTo>
                    <a:pt x="1051267" y="1004583"/>
                  </a:lnTo>
                  <a:lnTo>
                    <a:pt x="1096750" y="980092"/>
                  </a:lnTo>
                  <a:lnTo>
                    <a:pt x="1141132" y="955166"/>
                  </a:lnTo>
                  <a:lnTo>
                    <a:pt x="1184397" y="929818"/>
                  </a:lnTo>
                  <a:lnTo>
                    <a:pt x="1226528" y="904059"/>
                  </a:lnTo>
                  <a:lnTo>
                    <a:pt x="1267510" y="877901"/>
                  </a:lnTo>
                  <a:lnTo>
                    <a:pt x="1307325" y="851356"/>
                  </a:lnTo>
                  <a:lnTo>
                    <a:pt x="1345957" y="824436"/>
                  </a:lnTo>
                  <a:lnTo>
                    <a:pt x="1383390" y="797154"/>
                  </a:lnTo>
                  <a:lnTo>
                    <a:pt x="1419607" y="769522"/>
                  </a:lnTo>
                  <a:lnTo>
                    <a:pt x="1454591" y="741551"/>
                  </a:lnTo>
                  <a:lnTo>
                    <a:pt x="1488326" y="713253"/>
                  </a:lnTo>
                  <a:lnTo>
                    <a:pt x="1520795" y="684641"/>
                  </a:lnTo>
                  <a:lnTo>
                    <a:pt x="1551982" y="655727"/>
                  </a:lnTo>
                  <a:lnTo>
                    <a:pt x="1581871" y="626522"/>
                  </a:lnTo>
                  <a:lnTo>
                    <a:pt x="1610444" y="597039"/>
                  </a:lnTo>
                  <a:lnTo>
                    <a:pt x="1637686" y="567289"/>
                  </a:lnTo>
                  <a:lnTo>
                    <a:pt x="1663579" y="537286"/>
                  </a:lnTo>
                  <a:lnTo>
                    <a:pt x="1688108" y="507040"/>
                  </a:lnTo>
                  <a:lnTo>
                    <a:pt x="1711256" y="476564"/>
                  </a:lnTo>
                  <a:lnTo>
                    <a:pt x="1753341" y="414970"/>
                  </a:lnTo>
                  <a:lnTo>
                    <a:pt x="1789703" y="352600"/>
                  </a:lnTo>
                  <a:lnTo>
                    <a:pt x="1820209" y="289550"/>
                  </a:lnTo>
                  <a:lnTo>
                    <a:pt x="1844728" y="225917"/>
                  </a:lnTo>
                  <a:lnTo>
                    <a:pt x="1863127" y="161797"/>
                  </a:lnTo>
                  <a:lnTo>
                    <a:pt x="1875274" y="97287"/>
                  </a:lnTo>
                  <a:lnTo>
                    <a:pt x="1881038" y="32482"/>
                  </a:lnTo>
                  <a:lnTo>
                    <a:pt x="1881484" y="0"/>
                  </a:lnTo>
                </a:path>
              </a:pathLst>
            </a:custGeom>
            <a:ln w="48259">
              <a:solidFill>
                <a:srgbClr val="006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5979323" y="1955521"/>
            <a:ext cx="1967864" cy="2129790"/>
          </a:xfrm>
          <a:prstGeom prst="rect">
            <a:avLst/>
          </a:prstGeom>
          <a:solidFill>
            <a:srgbClr val="99CCFF"/>
          </a:solidFill>
          <a:ln w="15449">
            <a:solidFill>
              <a:srgbClr val="000000"/>
            </a:solidFill>
          </a:ln>
        </p:spPr>
        <p:txBody>
          <a:bodyPr vert="horz" wrap="square" lIns="0" tIns="35560" rIns="0" bIns="0" rtlCol="0">
            <a:spAutoFit/>
          </a:bodyPr>
          <a:lstStyle/>
          <a:p>
            <a:pPr marL="156845" marR="150495" algn="ctr">
              <a:lnSpc>
                <a:spcPct val="100000"/>
              </a:lnSpc>
              <a:spcBef>
                <a:spcPts val="280"/>
              </a:spcBef>
            </a:pPr>
            <a:r>
              <a:rPr sz="1900" dirty="0">
                <a:solidFill>
                  <a:srgbClr val="2E5796"/>
                </a:solidFill>
                <a:latin typeface="Arial MT"/>
                <a:cs typeface="Arial MT"/>
              </a:rPr>
              <a:t>A straight line </a:t>
            </a:r>
            <a:r>
              <a:rPr sz="1900" spc="5" dirty="0">
                <a:solidFill>
                  <a:srgbClr val="2E5796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2E5796"/>
                </a:solidFill>
                <a:latin typeface="Arial MT"/>
                <a:cs typeface="Arial MT"/>
              </a:rPr>
              <a:t>closely </a:t>
            </a:r>
            <a:r>
              <a:rPr sz="1900" spc="5" dirty="0">
                <a:solidFill>
                  <a:srgbClr val="2E5796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2E5796"/>
                </a:solidFill>
                <a:latin typeface="Arial MT"/>
                <a:cs typeface="Arial MT"/>
              </a:rPr>
              <a:t>approximates</a:t>
            </a:r>
            <a:r>
              <a:rPr sz="1900" spc="-95" dirty="0">
                <a:solidFill>
                  <a:srgbClr val="2E5796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2E5796"/>
                </a:solidFill>
                <a:latin typeface="Arial MT"/>
                <a:cs typeface="Arial MT"/>
              </a:rPr>
              <a:t>a </a:t>
            </a:r>
            <a:r>
              <a:rPr sz="1900" spc="-509" dirty="0">
                <a:solidFill>
                  <a:srgbClr val="2E5796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2E5796"/>
                </a:solidFill>
                <a:latin typeface="Arial MT"/>
                <a:cs typeface="Arial MT"/>
              </a:rPr>
              <a:t>curvilinear </a:t>
            </a:r>
            <a:r>
              <a:rPr sz="1900" spc="5" dirty="0">
                <a:solidFill>
                  <a:srgbClr val="2E5796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2E5796"/>
                </a:solidFill>
                <a:latin typeface="Arial MT"/>
                <a:cs typeface="Arial MT"/>
              </a:rPr>
              <a:t>variable cost </a:t>
            </a:r>
            <a:r>
              <a:rPr sz="1900" spc="5" dirty="0">
                <a:solidFill>
                  <a:srgbClr val="2E5796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2E5796"/>
                </a:solidFill>
                <a:latin typeface="Arial MT"/>
                <a:cs typeface="Arial MT"/>
              </a:rPr>
              <a:t>line </a:t>
            </a:r>
            <a:r>
              <a:rPr sz="1900" spc="-5" dirty="0">
                <a:solidFill>
                  <a:srgbClr val="2E5796"/>
                </a:solidFill>
                <a:latin typeface="Arial MT"/>
                <a:cs typeface="Arial MT"/>
              </a:rPr>
              <a:t>within </a:t>
            </a:r>
            <a:r>
              <a:rPr sz="1900" dirty="0">
                <a:solidFill>
                  <a:srgbClr val="2E5796"/>
                </a:solidFill>
                <a:latin typeface="Arial MT"/>
                <a:cs typeface="Arial MT"/>
              </a:rPr>
              <a:t>the </a:t>
            </a:r>
            <a:r>
              <a:rPr sz="1900" spc="5" dirty="0">
                <a:solidFill>
                  <a:srgbClr val="2E5796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2E5796"/>
                </a:solidFill>
                <a:latin typeface="Arial MT"/>
                <a:cs typeface="Arial MT"/>
              </a:rPr>
              <a:t>relevant</a:t>
            </a:r>
            <a:r>
              <a:rPr sz="1900" spc="-70" dirty="0">
                <a:solidFill>
                  <a:srgbClr val="2E5796"/>
                </a:solidFill>
                <a:latin typeface="Arial MT"/>
                <a:cs typeface="Arial MT"/>
              </a:rPr>
              <a:t> </a:t>
            </a:r>
            <a:r>
              <a:rPr sz="1900" spc="5" dirty="0">
                <a:solidFill>
                  <a:srgbClr val="2E5796"/>
                </a:solidFill>
                <a:latin typeface="Arial MT"/>
                <a:cs typeface="Arial MT"/>
              </a:rPr>
              <a:t>range.</a:t>
            </a:r>
            <a:endParaRPr sz="1900">
              <a:latin typeface="Arial MT"/>
              <a:cs typeface="Arial MT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91216" y="3861992"/>
            <a:ext cx="333425" cy="131000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2615"/>
              </a:lnSpc>
            </a:pPr>
            <a:r>
              <a:rPr sz="2250" spc="-40" dirty="0">
                <a:latin typeface="Arial MT"/>
                <a:cs typeface="Arial MT"/>
              </a:rPr>
              <a:t>Total</a:t>
            </a:r>
            <a:r>
              <a:rPr sz="2250" spc="-85" dirty="0">
                <a:latin typeface="Arial MT"/>
                <a:cs typeface="Arial MT"/>
              </a:rPr>
              <a:t> </a:t>
            </a:r>
            <a:r>
              <a:rPr sz="2250" spc="10" dirty="0">
                <a:latin typeface="Arial MT"/>
                <a:cs typeface="Arial MT"/>
              </a:rPr>
              <a:t>Cost</a:t>
            </a:r>
            <a:endParaRPr sz="2250" dirty="0">
              <a:latin typeface="Arial MT"/>
              <a:cs typeface="Arial MT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715961" y="2049564"/>
            <a:ext cx="2085975" cy="10680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ctr">
              <a:lnSpc>
                <a:spcPct val="101299"/>
              </a:lnSpc>
              <a:spcBef>
                <a:spcPts val="90"/>
              </a:spcBef>
            </a:pPr>
            <a:r>
              <a:rPr sz="2250" spc="5" dirty="0">
                <a:latin typeface="Arial MT"/>
                <a:cs typeface="Arial MT"/>
              </a:rPr>
              <a:t>Economist’s </a:t>
            </a:r>
            <a:r>
              <a:rPr sz="2250" spc="10" dirty="0">
                <a:latin typeface="Arial MT"/>
                <a:cs typeface="Arial MT"/>
              </a:rPr>
              <a:t> </a:t>
            </a:r>
            <a:r>
              <a:rPr sz="2250" spc="5" dirty="0">
                <a:latin typeface="Arial MT"/>
                <a:cs typeface="Arial MT"/>
              </a:rPr>
              <a:t>Curvilinear </a:t>
            </a:r>
            <a:r>
              <a:rPr sz="2250" spc="10" dirty="0">
                <a:latin typeface="Arial MT"/>
                <a:cs typeface="Arial MT"/>
              </a:rPr>
              <a:t>Cost </a:t>
            </a:r>
            <a:r>
              <a:rPr sz="2250" spc="-615" dirty="0">
                <a:latin typeface="Arial MT"/>
                <a:cs typeface="Arial MT"/>
              </a:rPr>
              <a:t> </a:t>
            </a:r>
            <a:r>
              <a:rPr sz="2250" spc="10" dirty="0">
                <a:latin typeface="Arial MT"/>
                <a:cs typeface="Arial MT"/>
              </a:rPr>
              <a:t>Function</a:t>
            </a:r>
            <a:endParaRPr sz="2250" dirty="0">
              <a:latin typeface="Arial MT"/>
              <a:cs typeface="Arial MT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512912" y="4366883"/>
            <a:ext cx="5177790" cy="19840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789430" marR="5080" algn="ctr">
              <a:lnSpc>
                <a:spcPct val="101299"/>
              </a:lnSpc>
              <a:spcBef>
                <a:spcPts val="90"/>
              </a:spcBef>
            </a:pPr>
            <a:r>
              <a:rPr sz="2250" spc="5" dirty="0">
                <a:latin typeface="Arial MT"/>
                <a:cs typeface="Arial MT"/>
              </a:rPr>
              <a:t>Accountant’s </a:t>
            </a:r>
            <a:r>
              <a:rPr sz="2250" spc="10" dirty="0">
                <a:latin typeface="Arial MT"/>
                <a:cs typeface="Arial MT"/>
              </a:rPr>
              <a:t>Straight-Line </a:t>
            </a:r>
            <a:r>
              <a:rPr sz="2250" spc="-615" dirty="0">
                <a:latin typeface="Arial MT"/>
                <a:cs typeface="Arial MT"/>
              </a:rPr>
              <a:t> </a:t>
            </a:r>
            <a:r>
              <a:rPr sz="2250" spc="10" dirty="0">
                <a:latin typeface="Arial MT"/>
                <a:cs typeface="Arial MT"/>
              </a:rPr>
              <a:t>Approximation</a:t>
            </a:r>
            <a:r>
              <a:rPr sz="2250" spc="30" dirty="0">
                <a:latin typeface="Arial MT"/>
                <a:cs typeface="Arial MT"/>
              </a:rPr>
              <a:t> </a:t>
            </a:r>
            <a:r>
              <a:rPr sz="2250" spc="10" dirty="0">
                <a:latin typeface="Arial MT"/>
                <a:cs typeface="Arial MT"/>
              </a:rPr>
              <a:t>(constant </a:t>
            </a:r>
            <a:r>
              <a:rPr sz="2250" spc="15" dirty="0">
                <a:latin typeface="Arial MT"/>
                <a:cs typeface="Arial MT"/>
              </a:rPr>
              <a:t> </a:t>
            </a:r>
            <a:r>
              <a:rPr sz="2250" spc="5" dirty="0">
                <a:latin typeface="Arial MT"/>
                <a:cs typeface="Arial MT"/>
              </a:rPr>
              <a:t>unit</a:t>
            </a:r>
            <a:r>
              <a:rPr sz="2250" dirty="0">
                <a:latin typeface="Arial MT"/>
                <a:cs typeface="Arial MT"/>
              </a:rPr>
              <a:t> </a:t>
            </a:r>
            <a:r>
              <a:rPr sz="2250" spc="10" dirty="0">
                <a:latin typeface="Arial MT"/>
                <a:cs typeface="Arial MT"/>
              </a:rPr>
              <a:t>variable</a:t>
            </a:r>
            <a:r>
              <a:rPr sz="2250" spc="30" dirty="0">
                <a:latin typeface="Arial MT"/>
                <a:cs typeface="Arial MT"/>
              </a:rPr>
              <a:t> </a:t>
            </a:r>
            <a:r>
              <a:rPr sz="2250" spc="10" dirty="0">
                <a:latin typeface="Arial MT"/>
                <a:cs typeface="Arial MT"/>
              </a:rPr>
              <a:t>cost)</a:t>
            </a:r>
            <a:endParaRPr sz="225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2500" dirty="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495"/>
              </a:spcBef>
            </a:pPr>
            <a:r>
              <a:rPr sz="2250" spc="10" dirty="0">
                <a:latin typeface="Arial MT"/>
                <a:cs typeface="Arial MT"/>
              </a:rPr>
              <a:t>Activity</a:t>
            </a:r>
            <a:endParaRPr sz="2250" dirty="0">
              <a:latin typeface="Arial MT"/>
              <a:cs typeface="Arial MT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927776" y="4153718"/>
            <a:ext cx="3672840" cy="1036319"/>
          </a:xfrm>
          <a:custGeom>
            <a:avLst/>
            <a:gdLst/>
            <a:ahLst/>
            <a:cxnLst/>
            <a:rect l="l" t="t" r="r" b="b"/>
            <a:pathLst>
              <a:path w="3672840" h="1036320">
                <a:moveTo>
                  <a:pt x="0" y="1035985"/>
                </a:moveTo>
                <a:lnTo>
                  <a:pt x="3672446" y="0"/>
                </a:lnTo>
              </a:path>
            </a:pathLst>
          </a:custGeom>
          <a:ln w="4823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spc="-5" dirty="0"/>
              <a:t>65</a:t>
            </a:fld>
            <a:endParaRPr spc="-5" dirty="0"/>
          </a:p>
        </p:txBody>
      </p:sp>
      <p:sp>
        <p:nvSpPr>
          <p:cNvPr id="27" name="Subtitle 26">
            <a:extLst>
              <a:ext uri="{FF2B5EF4-FFF2-40B4-BE49-F238E27FC236}">
                <a16:creationId xmlns:a16="http://schemas.microsoft.com/office/drawing/2014/main" id="{F6DF3FF3-3E7E-FA0F-BD6D-A2F06A61B46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1800" dirty="0"/>
              <a:t>The</a:t>
            </a:r>
            <a:r>
              <a:rPr lang="en-US" sz="1800" spc="-5" dirty="0"/>
              <a:t> </a:t>
            </a:r>
            <a:r>
              <a:rPr lang="en-US" sz="1800" dirty="0"/>
              <a:t>Linearity</a:t>
            </a:r>
            <a:r>
              <a:rPr lang="en-US" sz="1800" spc="-145" dirty="0"/>
              <a:t> </a:t>
            </a:r>
            <a:r>
              <a:rPr lang="en-US" sz="1800" dirty="0"/>
              <a:t>Assumption</a:t>
            </a:r>
            <a:r>
              <a:rPr lang="en-US" sz="1800" spc="-45" dirty="0"/>
              <a:t> </a:t>
            </a:r>
            <a:r>
              <a:rPr lang="en-US" sz="1800" dirty="0"/>
              <a:t>and the</a:t>
            </a:r>
            <a:r>
              <a:rPr lang="en-US" sz="1800" spc="-15" dirty="0"/>
              <a:t> </a:t>
            </a:r>
            <a:r>
              <a:rPr lang="en-US" sz="1800" dirty="0"/>
              <a:t>Relevant</a:t>
            </a:r>
            <a:r>
              <a:rPr lang="en-US" sz="1800" spc="-35" dirty="0"/>
              <a:t> </a:t>
            </a:r>
            <a:r>
              <a:rPr lang="en-US" sz="1800" dirty="0"/>
              <a:t>Range</a:t>
            </a:r>
            <a:endParaRPr lang="en-CA" dirty="0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A73081-5A0D-BF86-1FC9-A38BA14FE6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7">
            <a:extLst>
              <a:ext uri="{FF2B5EF4-FFF2-40B4-BE49-F238E27FC236}">
                <a16:creationId xmlns:a16="http://schemas.microsoft.com/office/drawing/2014/main" id="{09A24782-F17A-CBB6-0517-D0052F381D0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Helvetica"/>
                <a:cs typeface="Helvetica"/>
              </a:rPr>
              <a:t>Con</a:t>
            </a:r>
            <a:r>
              <a:rPr lang="en-US" dirty="0">
                <a:latin typeface="Helvetica"/>
                <a:cs typeface="Helvetica"/>
              </a:rPr>
              <a:t>tribution Margin</a:t>
            </a:r>
            <a:endParaRPr lang="en-US" dirty="0">
              <a:solidFill>
                <a:schemeClr val="bg1"/>
              </a:solidFill>
              <a:latin typeface="Helvetica"/>
              <a:cs typeface="Helvetica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C29ACE45-8805-EDCE-CB4A-51009918B55C}"/>
              </a:ext>
            </a:extLst>
          </p:cNvPr>
          <p:cNvSpPr/>
          <p:nvPr/>
        </p:nvSpPr>
        <p:spPr>
          <a:xfrm>
            <a:off x="5015880" y="2103016"/>
            <a:ext cx="2016224" cy="1183196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Selling Price 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228D476-0264-BC05-BED3-157450016112}"/>
              </a:ext>
            </a:extLst>
          </p:cNvPr>
          <p:cNvSpPr/>
          <p:nvPr/>
        </p:nvSpPr>
        <p:spPr>
          <a:xfrm>
            <a:off x="8472264" y="2132856"/>
            <a:ext cx="2016224" cy="1183196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Variable Costs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D993B47-AEBD-EE57-679A-989A6365D997}"/>
              </a:ext>
            </a:extLst>
          </p:cNvPr>
          <p:cNvSpPr txBox="1"/>
          <p:nvPr/>
        </p:nvSpPr>
        <p:spPr>
          <a:xfrm>
            <a:off x="7546256" y="2462844"/>
            <a:ext cx="4358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/>
              <a:t>-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C4221DD-29F4-4D27-0E3E-ED434BC0E73E}"/>
              </a:ext>
            </a:extLst>
          </p:cNvPr>
          <p:cNvSpPr txBox="1"/>
          <p:nvPr/>
        </p:nvSpPr>
        <p:spPr>
          <a:xfrm>
            <a:off x="3645822" y="2370511"/>
            <a:ext cx="4358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/>
              <a:t>=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1C44B62-5813-C01F-597C-6EA226EEE698}"/>
              </a:ext>
            </a:extLst>
          </p:cNvPr>
          <p:cNvSpPr txBox="1"/>
          <p:nvPr/>
        </p:nvSpPr>
        <p:spPr>
          <a:xfrm>
            <a:off x="1775520" y="2271456"/>
            <a:ext cx="15841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000" b="1" dirty="0">
                <a:solidFill>
                  <a:srgbClr val="ED037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CM</a:t>
            </a:r>
          </a:p>
        </p:txBody>
      </p:sp>
    </p:spTree>
    <p:extLst>
      <p:ext uri="{BB962C8B-B14F-4D97-AF65-F5344CB8AC3E}">
        <p14:creationId xmlns:p14="http://schemas.microsoft.com/office/powerpoint/2010/main" val="308682324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20" y="1052736"/>
            <a:ext cx="5993120" cy="4880610"/>
          </a:xfrm>
          <a:prstGeom prst="rect">
            <a:avLst/>
          </a:prstGeom>
        </p:spPr>
      </p:pic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8A0E838B-8C50-49AD-BEA2-C972A81EC5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064" y="1082211"/>
            <a:ext cx="4807709" cy="4880609"/>
          </a:xfrm>
          <a:prstGeom prst="rect">
            <a:avLst/>
          </a:prstGeom>
        </p:spPr>
      </p:pic>
      <p:sp>
        <p:nvSpPr>
          <p:cNvPr id="4" name="Subtitle 3">
            <a:extLst>
              <a:ext uri="{FF2B5EF4-FFF2-40B4-BE49-F238E27FC236}">
                <a16:creationId xmlns:a16="http://schemas.microsoft.com/office/drawing/2014/main" id="{951B6D4D-7F47-CFB5-90E5-AEC756B420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0020" y="307019"/>
            <a:ext cx="9601067" cy="506016"/>
          </a:xfrm>
        </p:spPr>
        <p:txBody>
          <a:bodyPr/>
          <a:lstStyle/>
          <a:p>
            <a:r>
              <a:rPr lang="en-CA" sz="1800" dirty="0"/>
              <a:t>Contribution versus Functional Income Statement</a:t>
            </a:r>
            <a:endParaRPr lang="en-US" sz="1800" dirty="0"/>
          </a:p>
          <a:p>
            <a:endParaRPr lang="en-CA" dirty="0"/>
          </a:p>
        </p:txBody>
      </p:sp>
      <p:sp>
        <p:nvSpPr>
          <p:cNvPr id="2" name="object 16">
            <a:extLst>
              <a:ext uri="{FF2B5EF4-FFF2-40B4-BE49-F238E27FC236}">
                <a16:creationId xmlns:a16="http://schemas.microsoft.com/office/drawing/2014/main" id="{CA539F45-9EB1-AD05-68E0-EEE11209F8FD}"/>
              </a:ext>
            </a:extLst>
          </p:cNvPr>
          <p:cNvSpPr txBox="1">
            <a:spLocks noGrp="1"/>
          </p:cNvSpPr>
          <p:nvPr>
            <p:ph type="sldNum" sz="quarter" idx="12"/>
          </p:nvPr>
        </p:nvSpPr>
        <p:spPr>
          <a:xfrm>
            <a:off x="239351" y="6525348"/>
            <a:ext cx="480053" cy="216023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spc="-5" dirty="0"/>
              <a:t>67</a:t>
            </a:fld>
            <a:endParaRPr spc="-5" dirty="0"/>
          </a:p>
        </p:txBody>
      </p:sp>
    </p:spTree>
    <p:extLst>
      <p:ext uri="{BB962C8B-B14F-4D97-AF65-F5344CB8AC3E}">
        <p14:creationId xmlns:p14="http://schemas.microsoft.com/office/powerpoint/2010/main" val="222197751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5ABB1F-959D-185A-980F-C680884F9B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DE2AB631-EAB4-3D2A-955E-735F5F5CDB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9351" y="116629"/>
            <a:ext cx="9601067" cy="506016"/>
          </a:xfrm>
        </p:spPr>
        <p:txBody>
          <a:bodyPr/>
          <a:lstStyle/>
          <a:p>
            <a:r>
              <a:rPr lang="en-CA" sz="1800" dirty="0"/>
              <a:t>Concept Overview</a:t>
            </a:r>
            <a:endParaRPr lang="en-US" sz="1800" dirty="0"/>
          </a:p>
          <a:p>
            <a:endParaRPr lang="en-CA" dirty="0"/>
          </a:p>
        </p:txBody>
      </p:sp>
      <p:sp>
        <p:nvSpPr>
          <p:cNvPr id="2" name="object 16">
            <a:extLst>
              <a:ext uri="{FF2B5EF4-FFF2-40B4-BE49-F238E27FC236}">
                <a16:creationId xmlns:a16="http://schemas.microsoft.com/office/drawing/2014/main" id="{6ECE3FFA-B67A-CDF3-2F45-37488BE3F0F3}"/>
              </a:ext>
            </a:extLst>
          </p:cNvPr>
          <p:cNvSpPr txBox="1">
            <a:spLocks noGrp="1"/>
          </p:cNvSpPr>
          <p:nvPr>
            <p:ph type="sldNum" sz="quarter" idx="12"/>
          </p:nvPr>
        </p:nvSpPr>
        <p:spPr>
          <a:xfrm>
            <a:off x="239351" y="6525348"/>
            <a:ext cx="480053" cy="216023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spc="-5" dirty="0"/>
              <a:t>68</a:t>
            </a:fld>
            <a:endParaRPr spc="-5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72E2B9D-4716-8D19-6097-9125D4E683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351" y="832879"/>
            <a:ext cx="11280799" cy="5109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07178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0608C0-F27C-7059-0DD4-7B8A588013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4643DE08-486A-1300-BBE2-F9E32E81D6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9351" y="116629"/>
            <a:ext cx="9601067" cy="506016"/>
          </a:xfrm>
        </p:spPr>
        <p:txBody>
          <a:bodyPr/>
          <a:lstStyle/>
          <a:p>
            <a:r>
              <a:rPr lang="en-CA" dirty="0"/>
              <a:t>Key objective for the course:</a:t>
            </a:r>
            <a:endParaRPr lang="en-US" sz="1800" dirty="0"/>
          </a:p>
          <a:p>
            <a:endParaRPr lang="en-CA" dirty="0"/>
          </a:p>
        </p:txBody>
      </p:sp>
      <p:sp>
        <p:nvSpPr>
          <p:cNvPr id="2" name="object 16">
            <a:extLst>
              <a:ext uri="{FF2B5EF4-FFF2-40B4-BE49-F238E27FC236}">
                <a16:creationId xmlns:a16="http://schemas.microsoft.com/office/drawing/2014/main" id="{560ABC24-7F7B-39E3-D3AE-378A8E46A577}"/>
              </a:ext>
            </a:extLst>
          </p:cNvPr>
          <p:cNvSpPr txBox="1">
            <a:spLocks noGrp="1"/>
          </p:cNvSpPr>
          <p:nvPr>
            <p:ph type="sldNum" sz="quarter" idx="12"/>
          </p:nvPr>
        </p:nvSpPr>
        <p:spPr>
          <a:xfrm>
            <a:off x="239351" y="6525348"/>
            <a:ext cx="480053" cy="216023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spc="-5" dirty="0"/>
              <a:t>69</a:t>
            </a:fld>
            <a:endParaRPr spc="-5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3D7BA0-6760-6073-2A5A-4D38654D395D}"/>
              </a:ext>
            </a:extLst>
          </p:cNvPr>
          <p:cNvSpPr txBox="1"/>
          <p:nvPr/>
        </p:nvSpPr>
        <p:spPr>
          <a:xfrm>
            <a:off x="2279576" y="1304206"/>
            <a:ext cx="835292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latin typeface="Arial" panose="020B0604020202020204" pitchFamily="34" charset="0"/>
                <a:cs typeface="Arial" panose="020B0604020202020204" pitchFamily="34" charset="0"/>
              </a:rPr>
              <a:t>Develop the ability to determine how much an item cost</a:t>
            </a:r>
          </a:p>
        </p:txBody>
      </p:sp>
    </p:spTree>
    <p:extLst>
      <p:ext uri="{BB962C8B-B14F-4D97-AF65-F5344CB8AC3E}">
        <p14:creationId xmlns:p14="http://schemas.microsoft.com/office/powerpoint/2010/main" val="31117523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900" b="0" i="0" kern="1200">
                <a:solidFill>
                  <a:srgbClr val="888888"/>
                </a:solidFill>
                <a:latin typeface="Arial MT"/>
                <a:ea typeface="+mn-ea"/>
                <a:cs typeface="Arial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ct val="100000"/>
              </a:lnSpc>
              <a:spcBef>
                <a:spcPts val="65"/>
              </a:spcBef>
            </a:pPr>
            <a:fld id="{81D60167-4931-47E6-BA6A-407CBD079E47}" type="slidenum">
              <a:rPr lang="en-CA" spc="-5" smtClean="0"/>
              <a:pPr marL="38100">
                <a:lnSpc>
                  <a:spcPct val="100000"/>
                </a:lnSpc>
                <a:spcBef>
                  <a:spcPts val="65"/>
                </a:spcBef>
              </a:pPr>
              <a:t>7</a:t>
            </a:fld>
            <a:endParaRPr spc="-5" dirty="0"/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978230A8-D72C-7C65-F411-2A00341A49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25000" lnSpcReduction="20000"/>
          </a:bodyPr>
          <a:lstStyle/>
          <a:p>
            <a:endParaRPr lang="en-US" sz="1800" dirty="0"/>
          </a:p>
          <a:p>
            <a:r>
              <a:rPr lang="en-US" sz="7200" dirty="0"/>
              <a:t>Role of a Management Accountant</a:t>
            </a:r>
          </a:p>
          <a:p>
            <a:endParaRPr lang="en-CA" dirty="0"/>
          </a:p>
        </p:txBody>
      </p:sp>
      <p:sp>
        <p:nvSpPr>
          <p:cNvPr id="3" name="object 3"/>
          <p:cNvSpPr txBox="1"/>
          <p:nvPr/>
        </p:nvSpPr>
        <p:spPr>
          <a:xfrm>
            <a:off x="414019" y="1510665"/>
            <a:ext cx="514540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69900" indent="-457834">
              <a:lnSpc>
                <a:spcPct val="100000"/>
              </a:lnSpc>
              <a:spcBef>
                <a:spcPts val="95"/>
              </a:spcBef>
              <a:buSzPct val="79545"/>
              <a:buChar char="•"/>
              <a:tabLst>
                <a:tab pos="469900" algn="l"/>
                <a:tab pos="470534" algn="l"/>
              </a:tabLst>
            </a:pPr>
            <a:r>
              <a:rPr sz="2200" spc="-5" dirty="0">
                <a:latin typeface="Arial MT"/>
                <a:cs typeface="Arial MT"/>
              </a:rPr>
              <a:t>The</a:t>
            </a:r>
            <a:r>
              <a:rPr sz="2200" spc="1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role of managerial</a:t>
            </a:r>
            <a:r>
              <a:rPr sz="2200" spc="3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accountants is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63904" y="1844954"/>
            <a:ext cx="2936240" cy="1461770"/>
          </a:xfrm>
          <a:prstGeom prst="rect">
            <a:avLst/>
          </a:prstGeom>
        </p:spPr>
        <p:txBody>
          <a:bodyPr vert="horz" wrap="square" lIns="0" tIns="156210" rIns="0" bIns="0" rtlCol="0">
            <a:spAutoFit/>
          </a:bodyPr>
          <a:lstStyle/>
          <a:p>
            <a:pPr marL="469265" indent="-457200">
              <a:lnSpc>
                <a:spcPct val="100000"/>
              </a:lnSpc>
              <a:spcBef>
                <a:spcPts val="1230"/>
              </a:spcBef>
              <a:buSzPct val="79545"/>
              <a:buFont typeface="Arial MT"/>
              <a:buChar char="•"/>
              <a:tabLst>
                <a:tab pos="469265" algn="l"/>
                <a:tab pos="469900" algn="l"/>
              </a:tabLst>
            </a:pPr>
            <a:r>
              <a:rPr sz="2200" b="1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Identification,</a:t>
            </a:r>
            <a:endParaRPr sz="2200">
              <a:latin typeface="Arial"/>
              <a:cs typeface="Arial"/>
            </a:endParaRPr>
          </a:p>
          <a:p>
            <a:pPr marL="469265" indent="-457200">
              <a:lnSpc>
                <a:spcPct val="100000"/>
              </a:lnSpc>
              <a:spcBef>
                <a:spcPts val="1130"/>
              </a:spcBef>
              <a:buSzPct val="79545"/>
              <a:buFont typeface="Arial MT"/>
              <a:buChar char="•"/>
              <a:tabLst>
                <a:tab pos="469265" algn="l"/>
                <a:tab pos="469900" algn="l"/>
              </a:tabLst>
            </a:pPr>
            <a:r>
              <a:rPr sz="2200" b="1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Measurement,</a:t>
            </a:r>
            <a:r>
              <a:rPr sz="2200" b="1" u="heavy" spc="-3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2200" b="1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and</a:t>
            </a:r>
            <a:endParaRPr sz="2200">
              <a:latin typeface="Arial"/>
              <a:cs typeface="Arial"/>
            </a:endParaRPr>
          </a:p>
          <a:p>
            <a:pPr marL="469265" indent="-457200">
              <a:lnSpc>
                <a:spcPct val="100000"/>
              </a:lnSpc>
              <a:spcBef>
                <a:spcPts val="1130"/>
              </a:spcBef>
              <a:buSzPct val="79545"/>
              <a:buFont typeface="Arial MT"/>
              <a:buChar char="•"/>
              <a:tabLst>
                <a:tab pos="469265" algn="l"/>
                <a:tab pos="469900" algn="l"/>
              </a:tabLst>
            </a:pPr>
            <a:r>
              <a:rPr sz="2200" b="1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Management</a:t>
            </a:r>
            <a:endParaRPr sz="22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14019" y="3430981"/>
            <a:ext cx="10972165" cy="2875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indent="-457834">
              <a:lnSpc>
                <a:spcPct val="100000"/>
              </a:lnSpc>
              <a:spcBef>
                <a:spcPts val="100"/>
              </a:spcBef>
              <a:buSzPct val="79166"/>
              <a:buChar char="•"/>
              <a:tabLst>
                <a:tab pos="469900" algn="l"/>
                <a:tab pos="470534" algn="l"/>
              </a:tabLst>
            </a:pPr>
            <a:r>
              <a:rPr sz="2400" dirty="0">
                <a:latin typeface="Arial MT"/>
                <a:cs typeface="Arial MT"/>
              </a:rPr>
              <a:t>of</a:t>
            </a:r>
            <a:r>
              <a:rPr sz="2400" spc="-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key</a:t>
            </a:r>
            <a:r>
              <a:rPr sz="2400" spc="1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operational</a:t>
            </a:r>
            <a:r>
              <a:rPr sz="2400" spc="3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and</a:t>
            </a:r>
            <a:r>
              <a:rPr sz="2400" spc="1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financial</a:t>
            </a:r>
            <a:r>
              <a:rPr sz="2400" spc="3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value</a:t>
            </a:r>
            <a:r>
              <a:rPr sz="2400" spc="1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drivers</a:t>
            </a:r>
            <a:r>
              <a:rPr sz="2400" spc="1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(Institute</a:t>
            </a:r>
            <a:r>
              <a:rPr sz="2400" spc="-2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of </a:t>
            </a:r>
            <a:r>
              <a:rPr sz="2400" spc="-5" dirty="0">
                <a:latin typeface="Arial MT"/>
                <a:cs typeface="Arial MT"/>
              </a:rPr>
              <a:t>Management</a:t>
            </a:r>
            <a:endParaRPr sz="2400">
              <a:latin typeface="Arial MT"/>
              <a:cs typeface="Arial MT"/>
            </a:endParaRPr>
          </a:p>
          <a:p>
            <a:pPr marL="469900">
              <a:lnSpc>
                <a:spcPct val="100000"/>
              </a:lnSpc>
              <a:spcBef>
                <a:spcPts val="5"/>
              </a:spcBef>
            </a:pPr>
            <a:r>
              <a:rPr sz="2400" spc="-5" dirty="0">
                <a:latin typeface="Arial MT"/>
                <a:cs typeface="Arial MT"/>
              </a:rPr>
              <a:t>Accountants).</a:t>
            </a:r>
            <a:endParaRPr sz="24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350">
              <a:latin typeface="Arial MT"/>
              <a:cs typeface="Arial MT"/>
            </a:endParaRPr>
          </a:p>
          <a:p>
            <a:pPr marL="469900" indent="-457834">
              <a:lnSpc>
                <a:spcPct val="100000"/>
              </a:lnSpc>
              <a:spcBef>
                <a:spcPts val="5"/>
              </a:spcBef>
              <a:buSzPct val="79545"/>
              <a:buChar char="•"/>
              <a:tabLst>
                <a:tab pos="469900" algn="l"/>
                <a:tab pos="470534" algn="l"/>
              </a:tabLst>
            </a:pPr>
            <a:r>
              <a:rPr sz="2200" spc="-5" dirty="0">
                <a:latin typeface="Arial MT"/>
                <a:cs typeface="Arial MT"/>
              </a:rPr>
              <a:t>Managerial</a:t>
            </a:r>
            <a:r>
              <a:rPr sz="220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accountants are</a:t>
            </a:r>
            <a:endParaRPr sz="2200">
              <a:latin typeface="Arial MT"/>
              <a:cs typeface="Arial MT"/>
            </a:endParaRPr>
          </a:p>
          <a:p>
            <a:pPr marL="919480" lvl="1" indent="-457834">
              <a:lnSpc>
                <a:spcPct val="100000"/>
              </a:lnSpc>
              <a:spcBef>
                <a:spcPts val="1130"/>
              </a:spcBef>
              <a:buSzPct val="79545"/>
              <a:buFont typeface="Arial MT"/>
              <a:buChar char="•"/>
              <a:tabLst>
                <a:tab pos="919480" algn="l"/>
                <a:tab pos="920115" algn="l"/>
              </a:tabLst>
            </a:pPr>
            <a:r>
              <a:rPr sz="2200" b="1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Problem</a:t>
            </a:r>
            <a:r>
              <a:rPr sz="2200" b="1" u="heavy" spc="1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2200" b="1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Solvers</a:t>
            </a:r>
            <a:r>
              <a:rPr sz="2200" b="1" u="heavy" spc="3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2200" spc="-5" dirty="0">
                <a:latin typeface="Arial MT"/>
                <a:cs typeface="Arial MT"/>
              </a:rPr>
              <a:t>(i.e.,</a:t>
            </a:r>
            <a:r>
              <a:rPr sz="2200" spc="1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Provide</a:t>
            </a:r>
            <a:r>
              <a:rPr sz="2200" spc="2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information</a:t>
            </a:r>
            <a:r>
              <a:rPr sz="2200" spc="3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for</a:t>
            </a:r>
            <a:r>
              <a:rPr sz="2200" spc="1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decision</a:t>
            </a:r>
            <a:r>
              <a:rPr sz="220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making);</a:t>
            </a:r>
            <a:endParaRPr sz="2200">
              <a:latin typeface="Arial MT"/>
              <a:cs typeface="Arial MT"/>
            </a:endParaRPr>
          </a:p>
          <a:p>
            <a:pPr marL="919480" lvl="1" indent="-457834">
              <a:lnSpc>
                <a:spcPct val="100000"/>
              </a:lnSpc>
              <a:spcBef>
                <a:spcPts val="1125"/>
              </a:spcBef>
              <a:buSzPct val="79545"/>
              <a:buFont typeface="Arial MT"/>
              <a:buChar char="•"/>
              <a:tabLst>
                <a:tab pos="919480" algn="l"/>
                <a:tab pos="920115" algn="l"/>
              </a:tabLst>
            </a:pPr>
            <a:r>
              <a:rPr sz="2200" b="1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Scorekeepers</a:t>
            </a:r>
            <a:r>
              <a:rPr sz="2200" b="1" spc="35" dirty="0">
                <a:latin typeface="Arial"/>
                <a:cs typeface="Arial"/>
              </a:rPr>
              <a:t> </a:t>
            </a:r>
            <a:r>
              <a:rPr sz="2200" spc="-5" dirty="0">
                <a:latin typeface="Arial MT"/>
                <a:cs typeface="Arial MT"/>
              </a:rPr>
              <a:t>(i.e.,</a:t>
            </a:r>
            <a:r>
              <a:rPr sz="2200" spc="3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Measure</a:t>
            </a:r>
            <a:r>
              <a:rPr sz="2200" spc="3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performance</a:t>
            </a:r>
            <a:r>
              <a:rPr sz="2200" spc="4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of</a:t>
            </a:r>
            <a:r>
              <a:rPr sz="2200" spc="2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individuals,</a:t>
            </a:r>
            <a:r>
              <a:rPr sz="2200" spc="1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groups</a:t>
            </a:r>
            <a:r>
              <a:rPr sz="2200" spc="2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and</a:t>
            </a:r>
            <a:r>
              <a:rPr sz="2200" spc="2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processes),</a:t>
            </a:r>
            <a:endParaRPr sz="2200">
              <a:latin typeface="Arial MT"/>
              <a:cs typeface="Arial MT"/>
            </a:endParaRPr>
          </a:p>
          <a:p>
            <a:pPr marL="919480" lvl="1" indent="-457834">
              <a:lnSpc>
                <a:spcPct val="100000"/>
              </a:lnSpc>
              <a:spcBef>
                <a:spcPts val="1130"/>
              </a:spcBef>
              <a:buSzPct val="79545"/>
              <a:buFont typeface="Arial MT"/>
              <a:buChar char="•"/>
              <a:tabLst>
                <a:tab pos="919480" algn="l"/>
                <a:tab pos="920115" algn="l"/>
              </a:tabLst>
            </a:pPr>
            <a:r>
              <a:rPr sz="2200" b="1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Attention</a:t>
            </a:r>
            <a:r>
              <a:rPr sz="2200" b="1" u="heavy" spc="4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2200" b="1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Directors</a:t>
            </a:r>
            <a:r>
              <a:rPr sz="2200" b="1" u="heavy" spc="3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2200" spc="-5" dirty="0">
                <a:latin typeface="Arial MT"/>
                <a:cs typeface="Arial MT"/>
              </a:rPr>
              <a:t>(i.e.,</a:t>
            </a:r>
            <a:r>
              <a:rPr sz="2200" spc="1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strategic</a:t>
            </a:r>
            <a:r>
              <a:rPr sz="2200" spc="10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cost </a:t>
            </a:r>
            <a:r>
              <a:rPr sz="2200" spc="-5" dirty="0">
                <a:latin typeface="Arial MT"/>
                <a:cs typeface="Arial MT"/>
              </a:rPr>
              <a:t>management).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756909" y="1933194"/>
            <a:ext cx="6096000" cy="1323340"/>
          </a:xfrm>
          <a:prstGeom prst="rect">
            <a:avLst/>
          </a:prstGeom>
          <a:ln w="25400">
            <a:solidFill>
              <a:schemeClr val="accent1"/>
            </a:solidFill>
          </a:ln>
        </p:spPr>
        <p:txBody>
          <a:bodyPr vert="horz" wrap="square" lIns="0" tIns="38100" rIns="0" bIns="0" rtlCol="0">
            <a:spAutoFit/>
          </a:bodyPr>
          <a:lstStyle/>
          <a:p>
            <a:pPr marL="144145" marR="127000" indent="635" algn="ctr">
              <a:lnSpc>
                <a:spcPct val="100000"/>
              </a:lnSpc>
              <a:spcBef>
                <a:spcPts val="300"/>
              </a:spcBef>
              <a:tabLst>
                <a:tab pos="4220210" algn="l"/>
              </a:tabLst>
            </a:pPr>
            <a:r>
              <a:rPr sz="2000" spc="-5" dirty="0">
                <a:latin typeface="Arial MT"/>
                <a:cs typeface="Arial MT"/>
              </a:rPr>
              <a:t>Managerial accounting is </a:t>
            </a:r>
            <a:r>
              <a:rPr sz="2000" dirty="0">
                <a:latin typeface="Arial MT"/>
                <a:cs typeface="Arial MT"/>
              </a:rPr>
              <a:t>broad and </a:t>
            </a:r>
            <a:r>
              <a:rPr sz="2000" spc="-5" dirty="0">
                <a:latin typeface="Arial MT"/>
                <a:cs typeface="Arial MT"/>
              </a:rPr>
              <a:t>straddles </a:t>
            </a:r>
            <a:r>
              <a:rPr sz="200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competitive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spc="-20" dirty="0">
                <a:latin typeface="Arial MT"/>
                <a:cs typeface="Arial MT"/>
              </a:rPr>
              <a:t>strategy,</a:t>
            </a:r>
            <a:r>
              <a:rPr sz="2000" spc="-5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organizational	economics, </a:t>
            </a:r>
            <a:r>
              <a:rPr sz="2000" dirty="0">
                <a:latin typeface="Arial MT"/>
                <a:cs typeface="Arial MT"/>
              </a:rPr>
              <a:t> finance,</a:t>
            </a:r>
            <a:r>
              <a:rPr sz="2000" spc="-7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operations</a:t>
            </a:r>
            <a:r>
              <a:rPr sz="2000" spc="-5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management</a:t>
            </a:r>
            <a:r>
              <a:rPr sz="2000" spc="-6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and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organizational </a:t>
            </a:r>
            <a:r>
              <a:rPr sz="2000" spc="-540" dirty="0">
                <a:latin typeface="Arial MT"/>
                <a:cs typeface="Arial MT"/>
              </a:rPr>
              <a:t> </a:t>
            </a:r>
            <a:r>
              <a:rPr sz="2000" spc="-15" dirty="0">
                <a:latin typeface="Arial MT"/>
                <a:cs typeface="Arial MT"/>
              </a:rPr>
              <a:t>behavior.</a:t>
            </a:r>
            <a:endParaRPr sz="2000" dirty="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36F989-30C7-9B2C-9B7C-A362216BBA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DDB6ED7E-48FF-4DDA-BE32-1075D94F51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9351" y="116629"/>
            <a:ext cx="9601067" cy="506016"/>
          </a:xfrm>
        </p:spPr>
        <p:txBody>
          <a:bodyPr/>
          <a:lstStyle/>
          <a:p>
            <a:r>
              <a:rPr lang="en-CA" dirty="0"/>
              <a:t>Any Questions?</a:t>
            </a:r>
            <a:endParaRPr lang="en-US" sz="1800" dirty="0"/>
          </a:p>
          <a:p>
            <a:endParaRPr lang="en-CA" dirty="0"/>
          </a:p>
        </p:txBody>
      </p:sp>
      <p:sp>
        <p:nvSpPr>
          <p:cNvPr id="2" name="object 16">
            <a:extLst>
              <a:ext uri="{FF2B5EF4-FFF2-40B4-BE49-F238E27FC236}">
                <a16:creationId xmlns:a16="http://schemas.microsoft.com/office/drawing/2014/main" id="{70E3F86C-C2BA-7728-C49B-7B059BF0EA10}"/>
              </a:ext>
            </a:extLst>
          </p:cNvPr>
          <p:cNvSpPr txBox="1">
            <a:spLocks noGrp="1"/>
          </p:cNvSpPr>
          <p:nvPr>
            <p:ph type="sldNum" sz="quarter" idx="12"/>
          </p:nvPr>
        </p:nvSpPr>
        <p:spPr>
          <a:xfrm>
            <a:off x="239351" y="6525348"/>
            <a:ext cx="480053" cy="216023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spc="-5" dirty="0"/>
              <a:t>70</a:t>
            </a:fld>
            <a:endParaRPr spc="-5" dirty="0"/>
          </a:p>
        </p:txBody>
      </p:sp>
    </p:spTree>
    <p:extLst>
      <p:ext uri="{BB962C8B-B14F-4D97-AF65-F5344CB8AC3E}">
        <p14:creationId xmlns:p14="http://schemas.microsoft.com/office/powerpoint/2010/main" val="17949172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414019" y="947673"/>
            <a:ext cx="83115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Perform</a:t>
            </a:r>
            <a:r>
              <a:rPr sz="1800" b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tasks</a:t>
            </a:r>
            <a:r>
              <a:rPr sz="1800" b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that aids the</a:t>
            </a: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company to</a:t>
            </a:r>
            <a:r>
              <a:rPr sz="1800" b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make</a:t>
            </a:r>
            <a:r>
              <a:rPr sz="1800" b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right</a:t>
            </a: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decisions.</a:t>
            </a: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 (CIMA)</a:t>
            </a:r>
            <a:endParaRPr sz="1800" dirty="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80059" y="1760914"/>
            <a:ext cx="6911340" cy="4267200"/>
            <a:chOff x="480059" y="1760914"/>
            <a:chExt cx="6911340" cy="426720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80059" y="1760914"/>
              <a:ext cx="6911340" cy="4266929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128522" y="3789425"/>
              <a:ext cx="5113020" cy="864235"/>
            </a:xfrm>
            <a:custGeom>
              <a:avLst/>
              <a:gdLst/>
              <a:ahLst/>
              <a:cxnLst/>
              <a:rect l="l" t="t" r="r" b="b"/>
              <a:pathLst>
                <a:path w="5113020" h="864235">
                  <a:moveTo>
                    <a:pt x="0" y="0"/>
                  </a:moveTo>
                  <a:lnTo>
                    <a:pt x="2664332" y="0"/>
                  </a:lnTo>
                </a:path>
                <a:path w="5113020" h="864235">
                  <a:moveTo>
                    <a:pt x="288036" y="576072"/>
                  </a:moveTo>
                  <a:lnTo>
                    <a:pt x="4464558" y="576072"/>
                  </a:lnTo>
                </a:path>
                <a:path w="5113020" h="864235">
                  <a:moveTo>
                    <a:pt x="1080516" y="216407"/>
                  </a:moveTo>
                  <a:lnTo>
                    <a:pt x="5113020" y="216407"/>
                  </a:lnTo>
                </a:path>
                <a:path w="5113020" h="864235">
                  <a:moveTo>
                    <a:pt x="431291" y="864107"/>
                  </a:moveTo>
                  <a:lnTo>
                    <a:pt x="4751832" y="864107"/>
                  </a:lnTo>
                </a:path>
              </a:pathLst>
            </a:custGeom>
            <a:ln w="2857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222296" y="1905526"/>
            <a:ext cx="897355" cy="89852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543163" y="2266446"/>
            <a:ext cx="1343025" cy="256980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418576" y="3363467"/>
            <a:ext cx="2714244" cy="2599943"/>
          </a:xfrm>
          <a:prstGeom prst="rect">
            <a:avLst/>
          </a:prstGeom>
        </p:spPr>
      </p:pic>
      <p:sp>
        <p:nvSpPr>
          <p:cNvPr id="10" name="object 10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65"/>
              </a:spcBef>
            </a:pPr>
            <a:fld id="{81D60167-4931-47E6-BA6A-407CBD079E47}" type="slidenum">
              <a:rPr spc="-5" dirty="0"/>
              <a:t>8</a:t>
            </a:fld>
            <a:endParaRPr spc="-5" dirty="0"/>
          </a:p>
        </p:txBody>
      </p:sp>
      <p:sp>
        <p:nvSpPr>
          <p:cNvPr id="12" name="Subtitle 11">
            <a:extLst>
              <a:ext uri="{FF2B5EF4-FFF2-40B4-BE49-F238E27FC236}">
                <a16:creationId xmlns:a16="http://schemas.microsoft.com/office/drawing/2014/main" id="{1BC058BB-4EFB-B301-630D-63216449FB2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25000" lnSpcReduction="20000"/>
          </a:bodyPr>
          <a:lstStyle/>
          <a:p>
            <a:endParaRPr lang="en-US" sz="5500" dirty="0"/>
          </a:p>
          <a:p>
            <a:r>
              <a:rPr lang="en-US" sz="7200" dirty="0"/>
              <a:t>Management Accountants are NOT the </a:t>
            </a:r>
            <a:r>
              <a:rPr lang="en-US" sz="7200" dirty="0" err="1"/>
              <a:t>Sterotypical</a:t>
            </a:r>
            <a:r>
              <a:rPr lang="en-US" sz="7200" dirty="0"/>
              <a:t> Accountant</a:t>
            </a:r>
          </a:p>
          <a:p>
            <a:endParaRPr lang="en-CA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900" b="0" i="0" kern="1200">
                <a:solidFill>
                  <a:srgbClr val="888888"/>
                </a:solidFill>
                <a:latin typeface="Arial MT"/>
                <a:ea typeface="+mn-ea"/>
                <a:cs typeface="Arial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ct val="100000"/>
              </a:lnSpc>
              <a:spcBef>
                <a:spcPts val="65"/>
              </a:spcBef>
            </a:pPr>
            <a:fld id="{81D60167-4931-47E6-BA6A-407CBD079E47}" type="slidenum">
              <a:rPr lang="en-CA" spc="-5" smtClean="0"/>
              <a:pPr marL="38100">
                <a:lnSpc>
                  <a:spcPct val="100000"/>
                </a:lnSpc>
                <a:spcBef>
                  <a:spcPts val="65"/>
                </a:spcBef>
              </a:pPr>
              <a:t>9</a:t>
            </a:fld>
            <a:endParaRPr spc="-5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8130397C-4964-6C46-FFDD-BF268817445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25000" lnSpcReduction="20000"/>
          </a:bodyPr>
          <a:lstStyle/>
          <a:p>
            <a:endParaRPr lang="en-US" sz="1800" dirty="0"/>
          </a:p>
          <a:p>
            <a:r>
              <a:rPr lang="en-US" sz="5500" dirty="0"/>
              <a:t>Contrast Financial and Management Accounting</a:t>
            </a:r>
          </a:p>
          <a:p>
            <a:endParaRPr lang="en-CA" dirty="0"/>
          </a:p>
        </p:txBody>
      </p:sp>
      <p:sp>
        <p:nvSpPr>
          <p:cNvPr id="3" name="object 3"/>
          <p:cNvSpPr txBox="1"/>
          <p:nvPr/>
        </p:nvSpPr>
        <p:spPr>
          <a:xfrm>
            <a:off x="414019" y="1366799"/>
            <a:ext cx="10761345" cy="3711575"/>
          </a:xfrm>
          <a:prstGeom prst="rect">
            <a:avLst/>
          </a:prstGeom>
        </p:spPr>
        <p:txBody>
          <a:bodyPr vert="horz" wrap="square" lIns="0" tIns="155575" rIns="0" bIns="0" rtlCol="0">
            <a:spAutoFit/>
          </a:bodyPr>
          <a:lstStyle/>
          <a:p>
            <a:pPr marL="469900" indent="-457834">
              <a:lnSpc>
                <a:spcPct val="100000"/>
              </a:lnSpc>
              <a:spcBef>
                <a:spcPts val="1225"/>
              </a:spcBef>
              <a:buSzPct val="79545"/>
              <a:buFont typeface="Arial MT"/>
              <a:buChar char="•"/>
              <a:tabLst>
                <a:tab pos="469900" algn="l"/>
                <a:tab pos="470534" algn="l"/>
              </a:tabLst>
            </a:pPr>
            <a:r>
              <a:rPr sz="2200" b="1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Audience</a:t>
            </a:r>
            <a:endParaRPr sz="2200" dirty="0">
              <a:latin typeface="Arial"/>
              <a:cs typeface="Arial"/>
            </a:endParaRPr>
          </a:p>
          <a:p>
            <a:pPr marL="919480" lvl="1" indent="-457834">
              <a:lnSpc>
                <a:spcPct val="100000"/>
              </a:lnSpc>
              <a:spcBef>
                <a:spcPts val="1130"/>
              </a:spcBef>
              <a:buSzPct val="79545"/>
              <a:buChar char="•"/>
              <a:tabLst>
                <a:tab pos="919480" algn="l"/>
                <a:tab pos="920115" algn="l"/>
                <a:tab pos="8640445" algn="l"/>
              </a:tabLst>
            </a:pPr>
            <a:r>
              <a:rPr sz="2200" spc="-5" dirty="0">
                <a:latin typeface="Arial MT"/>
                <a:cs typeface="Arial MT"/>
              </a:rPr>
              <a:t>Financial:</a:t>
            </a:r>
            <a:r>
              <a:rPr sz="2200" spc="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External</a:t>
            </a:r>
            <a:r>
              <a:rPr sz="2200" spc="3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(and</a:t>
            </a:r>
            <a:r>
              <a:rPr sz="2200" spc="3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Internal):</a:t>
            </a:r>
            <a:r>
              <a:rPr sz="2200" spc="3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Stockholders,</a:t>
            </a:r>
            <a:r>
              <a:rPr sz="2200" spc="2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creditors,</a:t>
            </a:r>
            <a:r>
              <a:rPr sz="2200" spc="2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tax	authorities….</a:t>
            </a:r>
            <a:endParaRPr sz="2200" dirty="0">
              <a:latin typeface="Arial MT"/>
              <a:cs typeface="Arial MT"/>
            </a:endParaRPr>
          </a:p>
          <a:p>
            <a:pPr marL="919480" lvl="1" indent="-457834">
              <a:lnSpc>
                <a:spcPct val="100000"/>
              </a:lnSpc>
              <a:spcBef>
                <a:spcPts val="1130"/>
              </a:spcBef>
              <a:buSzPct val="79545"/>
              <a:buChar char="•"/>
              <a:tabLst>
                <a:tab pos="919480" algn="l"/>
                <a:tab pos="920115" algn="l"/>
              </a:tabLst>
            </a:pPr>
            <a:r>
              <a:rPr sz="2200" spc="-5" dirty="0">
                <a:latin typeface="Arial MT"/>
                <a:cs typeface="Arial MT"/>
              </a:rPr>
              <a:t>Management:</a:t>
            </a:r>
            <a:r>
              <a:rPr sz="2200" spc="2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Internal:</a:t>
            </a:r>
            <a:r>
              <a:rPr sz="2200" spc="1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Managers</a:t>
            </a:r>
            <a:endParaRPr sz="2200" dirty="0">
              <a:latin typeface="Arial MT"/>
              <a:cs typeface="Arial MT"/>
            </a:endParaRPr>
          </a:p>
          <a:p>
            <a:pPr lvl="1">
              <a:lnSpc>
                <a:spcPct val="100000"/>
              </a:lnSpc>
              <a:buFont typeface="Arial MT"/>
              <a:buChar char="•"/>
            </a:pPr>
            <a:endParaRPr sz="2400" dirty="0">
              <a:latin typeface="Arial MT"/>
              <a:cs typeface="Arial MT"/>
            </a:endParaRPr>
          </a:p>
          <a:p>
            <a:pPr marL="469900" indent="-457834">
              <a:lnSpc>
                <a:spcPct val="100000"/>
              </a:lnSpc>
              <a:spcBef>
                <a:spcPts val="2140"/>
              </a:spcBef>
              <a:buSzPct val="79545"/>
              <a:buFont typeface="Arial MT"/>
              <a:buChar char="•"/>
              <a:tabLst>
                <a:tab pos="469900" algn="l"/>
                <a:tab pos="470534" algn="l"/>
              </a:tabLst>
            </a:pPr>
            <a:r>
              <a:rPr sz="2200" b="1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Purpose</a:t>
            </a:r>
            <a:endParaRPr sz="2200" dirty="0">
              <a:latin typeface="Arial"/>
              <a:cs typeface="Arial"/>
            </a:endParaRPr>
          </a:p>
          <a:p>
            <a:pPr marL="919480" lvl="1" indent="-457834">
              <a:lnSpc>
                <a:spcPct val="100000"/>
              </a:lnSpc>
              <a:spcBef>
                <a:spcPts val="1130"/>
              </a:spcBef>
              <a:buSzPct val="79545"/>
              <a:buChar char="•"/>
              <a:tabLst>
                <a:tab pos="919480" algn="l"/>
                <a:tab pos="920115" algn="l"/>
              </a:tabLst>
            </a:pPr>
            <a:r>
              <a:rPr sz="2200" spc="-5" dirty="0">
                <a:latin typeface="Arial MT"/>
                <a:cs typeface="Arial MT"/>
              </a:rPr>
              <a:t>Financial:</a:t>
            </a:r>
            <a:r>
              <a:rPr sz="2200" dirty="0">
                <a:latin typeface="Arial MT"/>
                <a:cs typeface="Arial MT"/>
              </a:rPr>
              <a:t> </a:t>
            </a:r>
            <a:r>
              <a:rPr sz="2200" spc="-25" dirty="0">
                <a:latin typeface="Arial MT"/>
                <a:cs typeface="Arial MT"/>
              </a:rPr>
              <a:t>Valuation</a:t>
            </a:r>
            <a:r>
              <a:rPr sz="2200" spc="1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and</a:t>
            </a:r>
            <a:r>
              <a:rPr sz="2200" spc="3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stewardship</a:t>
            </a:r>
            <a:r>
              <a:rPr sz="2200" spc="1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assessment.</a:t>
            </a:r>
            <a:endParaRPr sz="2200" dirty="0">
              <a:latin typeface="Arial MT"/>
              <a:cs typeface="Arial MT"/>
            </a:endParaRPr>
          </a:p>
          <a:p>
            <a:pPr marL="919480" lvl="1" indent="-457834">
              <a:lnSpc>
                <a:spcPct val="100000"/>
              </a:lnSpc>
              <a:spcBef>
                <a:spcPts val="1125"/>
              </a:spcBef>
              <a:buSzPct val="79545"/>
              <a:buChar char="•"/>
              <a:tabLst>
                <a:tab pos="919480" algn="l"/>
                <a:tab pos="920115" algn="l"/>
              </a:tabLst>
            </a:pPr>
            <a:r>
              <a:rPr sz="2200" spc="-5" dirty="0">
                <a:latin typeface="Arial MT"/>
                <a:cs typeface="Arial MT"/>
              </a:rPr>
              <a:t>Management:</a:t>
            </a:r>
            <a:r>
              <a:rPr sz="2200" spc="5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to</a:t>
            </a:r>
            <a:r>
              <a:rPr sz="2200" spc="1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make</a:t>
            </a:r>
            <a:r>
              <a:rPr sz="2200" spc="2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decisions,</a:t>
            </a:r>
            <a:r>
              <a:rPr sz="2200" spc="1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communicate</a:t>
            </a:r>
            <a:r>
              <a:rPr sz="2200" spc="40" dirty="0">
                <a:latin typeface="Arial MT"/>
                <a:cs typeface="Arial MT"/>
              </a:rPr>
              <a:t> </a:t>
            </a:r>
            <a:r>
              <a:rPr sz="2200" spc="-25" dirty="0">
                <a:latin typeface="Arial MT"/>
                <a:cs typeface="Arial MT"/>
              </a:rPr>
              <a:t>strategy,</a:t>
            </a:r>
            <a:r>
              <a:rPr sz="2200" spc="3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evaluate</a:t>
            </a:r>
            <a:r>
              <a:rPr sz="2200" spc="2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performance,</a:t>
            </a:r>
            <a:endParaRPr sz="2200" dirty="0">
              <a:latin typeface="Arial MT"/>
              <a:cs typeface="Arial MT"/>
            </a:endParaRPr>
          </a:p>
          <a:p>
            <a:pPr marL="919480">
              <a:lnSpc>
                <a:spcPct val="100000"/>
              </a:lnSpc>
            </a:pPr>
            <a:r>
              <a:rPr sz="2200" spc="-5" dirty="0">
                <a:latin typeface="Arial MT"/>
                <a:cs typeface="Arial MT"/>
              </a:rPr>
              <a:t>control/align</a:t>
            </a:r>
            <a:r>
              <a:rPr sz="2200" spc="-20" dirty="0">
                <a:latin typeface="Arial MT"/>
                <a:cs typeface="Arial MT"/>
              </a:rPr>
              <a:t> </a:t>
            </a:r>
            <a:r>
              <a:rPr sz="2200" spc="-15" dirty="0">
                <a:latin typeface="Arial MT"/>
                <a:cs typeface="Arial MT"/>
              </a:rPr>
              <a:t>behavior.</a:t>
            </a:r>
            <a:endParaRPr sz="2200" dirty="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Rotman Pink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ustom 1">
      <a:majorFont>
        <a:latin typeface="Calibri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Rotman Cya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ustom 1">
      <a:majorFont>
        <a:latin typeface="Calibri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Rotman Dark Teal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ustom 1">
      <a:majorFont>
        <a:latin typeface="Calibri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Rotman Blu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ustom 1">
      <a:majorFont>
        <a:latin typeface="Calibri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Rotman Orang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ustom 1">
      <a:majorFont>
        <a:latin typeface="Calibri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Rotman Grey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ustom 1">
      <a:majorFont>
        <a:latin typeface="Calibri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Rotman Gold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ustom 1">
      <a:majorFont>
        <a:latin typeface="Calibri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Metadata/LabelInfo.xml><?xml version="1.0" encoding="utf-8"?>
<clbl:labelList xmlns:clbl="http://schemas.microsoft.com/office/2020/mipLabelMetadata">
  <clbl:label id="{78aac226-2f03-4b4d-9037-b46d56c55210}" enabled="0" method="" siteId="{78aac226-2f03-4b4d-9037-b46d56c55210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6282</TotalTime>
  <Words>2736</Words>
  <Application>Microsoft Office PowerPoint</Application>
  <PresentationFormat>Widescreen</PresentationFormat>
  <Paragraphs>573</Paragraphs>
  <Slides>70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7</vt:i4>
      </vt:variant>
      <vt:variant>
        <vt:lpstr>Slide Titles</vt:lpstr>
      </vt:variant>
      <vt:variant>
        <vt:i4>70</vt:i4>
      </vt:variant>
    </vt:vector>
  </HeadingPairs>
  <TitlesOfParts>
    <vt:vector size="86" baseType="lpstr">
      <vt:lpstr>Helvetica</vt:lpstr>
      <vt:lpstr>Ink Free</vt:lpstr>
      <vt:lpstr>Calibri</vt:lpstr>
      <vt:lpstr>Arial</vt:lpstr>
      <vt:lpstr>Cambria</vt:lpstr>
      <vt:lpstr>Times New Roman</vt:lpstr>
      <vt:lpstr>Wingdings</vt:lpstr>
      <vt:lpstr>Amasis MT Pro Black</vt:lpstr>
      <vt:lpstr>Arial MT</vt:lpstr>
      <vt:lpstr>Rotman Pink</vt:lpstr>
      <vt:lpstr>Rotman Cyan</vt:lpstr>
      <vt:lpstr>Rotman Dark Teal</vt:lpstr>
      <vt:lpstr>Rotman Blue</vt:lpstr>
      <vt:lpstr>Rotman Orange</vt:lpstr>
      <vt:lpstr>Rotman Grey</vt:lpstr>
      <vt:lpstr>Rotman Gold</vt:lpstr>
      <vt:lpstr>        RSM222 Management Accounting 1 </vt:lpstr>
      <vt:lpstr>PowerPoint Presentation</vt:lpstr>
      <vt:lpstr>PowerPoint Presentation</vt:lpstr>
      <vt:lpstr>COURSE OUTLINE OVERVIEW</vt:lpstr>
      <vt:lpstr>Chapter 1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Decision Making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Wells Fargo Scandal</vt:lpstr>
      <vt:lpstr>PowerPoint Presentation</vt:lpstr>
      <vt:lpstr>PowerPoint Presentation</vt:lpstr>
      <vt:lpstr>PowerPoint Presentation</vt:lpstr>
      <vt:lpstr>Chapter 2  </vt:lpstr>
      <vt:lpstr>PowerPoint Presentation</vt:lpstr>
      <vt:lpstr>Cost vs. expense</vt:lpstr>
      <vt:lpstr>PowerPoint Presentation</vt:lpstr>
      <vt:lpstr>PowerPoint Presentation</vt:lpstr>
      <vt:lpstr>PowerPoint Presentation</vt:lpstr>
      <vt:lpstr>PowerPoint Presentation</vt:lpstr>
      <vt:lpstr>Product vs. Period Costs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Classification of INventory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Cost Behavior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Profit maximization</vt:lpstr>
      <vt:lpstr>PowerPoint Presentation</vt:lpstr>
      <vt:lpstr>PowerPoint Presentation</vt:lpstr>
      <vt:lpstr>Profit maximization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Graham Huber</dc:creator>
  <cp:lastModifiedBy>Elisa Zuliani</cp:lastModifiedBy>
  <cp:revision>167</cp:revision>
  <dcterms:created xsi:type="dcterms:W3CDTF">2013-07-26T14:57:40Z</dcterms:created>
  <dcterms:modified xsi:type="dcterms:W3CDTF">2025-09-02T20:47:18Z</dcterms:modified>
</cp:coreProperties>
</file>